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43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06.04.2016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Задание №1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Подходы к выполнению задания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Задание №1 посвящено ГЛАВНОЙ ИНФОРМАЦИИ </a:t>
            </a:r>
            <a:r>
              <a:rPr lang="ru-RU" dirty="0" smtClean="0"/>
              <a:t>ТЕКСТА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Текст состоит из 3 предложений</a:t>
            </a:r>
          </a:p>
          <a:p>
            <a:r>
              <a:rPr lang="ru-RU" dirty="0" smtClean="0"/>
              <a:t>Ответов предложено 5, 2 из которых правильные</a:t>
            </a:r>
          </a:p>
          <a:p>
            <a:r>
              <a:rPr lang="ru-RU" dirty="0" smtClean="0"/>
              <a:t>Надо искать два ответа, которые похожи и содержат одну информацию</a:t>
            </a:r>
          </a:p>
          <a:p>
            <a:r>
              <a:rPr lang="ru-RU" dirty="0" smtClean="0"/>
              <a:t>Надо исключать ответы, содержащие примеры и </a:t>
            </a:r>
            <a:r>
              <a:rPr lang="ru-RU" smtClean="0"/>
              <a:t>много конкретики</a:t>
            </a: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332656"/>
            <a:ext cx="4038600" cy="5793507"/>
          </a:xfrm>
        </p:spPr>
        <p:txBody>
          <a:bodyPr>
            <a:normAutofit fontScale="40000" lnSpcReduction="20000"/>
          </a:bodyPr>
          <a:lstStyle/>
          <a:p>
            <a:pPr>
              <a:buNone/>
            </a:pPr>
            <a:r>
              <a:rPr lang="ru-RU" sz="5000" b="1" i="1" dirty="0" smtClean="0"/>
              <a:t>(1)С точки зрения географии у любого места на земном шаре есть свой </a:t>
            </a:r>
            <a:r>
              <a:rPr lang="ru-RU" sz="5000" b="1" i="1" dirty="0" smtClean="0"/>
              <a:t>собственный </a:t>
            </a:r>
            <a:r>
              <a:rPr lang="ru-RU" sz="5000" b="1" i="1" dirty="0" smtClean="0"/>
              <a:t>адрес, обозначаемый широтой и долготой. (2)Первая показывает в угловых величинах удаление от экватора, вторая — удаление от нулевого меридиана, на котором находится Гринвичская обсерватория в пригороде Лондона. (3) Провести в этом месте воображаемый нулевой меридиан, делящий земной шар на Западное и Восточное полушария, предложили в 1884 году британские астрономы, &lt;...&gt; с тех пор его используют в качестве базиса для географических измерений во всех </a:t>
            </a:r>
            <a:r>
              <a:rPr lang="ru-RU" sz="5000" b="1" i="1" dirty="0" smtClean="0"/>
              <a:t>странах </a:t>
            </a:r>
            <a:r>
              <a:rPr lang="ru-RU" sz="5000" b="1" i="1" dirty="0" smtClean="0"/>
              <a:t>мира.</a:t>
            </a:r>
            <a:endParaRPr lang="ru-RU" sz="5000" dirty="0" smtClean="0"/>
          </a:p>
          <a:p>
            <a:endParaRPr lang="ru-RU" dirty="0"/>
          </a:p>
        </p:txBody>
      </p:sp>
      <p:sp>
        <p:nvSpPr>
          <p:cNvPr id="5" name="Содержимое 4"/>
          <p:cNvSpPr>
            <a:spLocks noGrp="1"/>
          </p:cNvSpPr>
          <p:nvPr>
            <p:ph sz="half" idx="2"/>
          </p:nvPr>
        </p:nvSpPr>
        <p:spPr>
          <a:xfrm>
            <a:off x="4648200" y="404665"/>
            <a:ext cx="4038600" cy="5040560"/>
          </a:xfrm>
        </p:spPr>
        <p:txBody>
          <a:bodyPr>
            <a:normAutofit fontScale="40000" lnSpcReduction="20000"/>
          </a:bodyPr>
          <a:lstStyle/>
          <a:p>
            <a:pPr>
              <a:buNone/>
            </a:pPr>
            <a:r>
              <a:rPr lang="ru-RU" b="1" dirty="0" smtClean="0"/>
              <a:t>1.</a:t>
            </a:r>
            <a:r>
              <a:rPr lang="ru-RU" dirty="0" smtClean="0"/>
              <a:t> </a:t>
            </a:r>
            <a:r>
              <a:rPr lang="ru-RU" sz="3500" dirty="0" smtClean="0"/>
              <a:t>В каких из приведённых ниже предложений верно передана </a:t>
            </a:r>
            <a:r>
              <a:rPr lang="ru-RU" sz="3500" b="1" dirty="0" smtClean="0"/>
              <a:t>ГЛАВНАЯ</a:t>
            </a:r>
            <a:r>
              <a:rPr lang="ru-RU" sz="3500" dirty="0" smtClean="0"/>
              <a:t> информация, со­держащаяся в тексте?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sz="3500" dirty="0" smtClean="0"/>
              <a:t>Британские астрономы предложили в 1884 году провести в месте расположения </a:t>
            </a:r>
            <a:r>
              <a:rPr lang="ru-RU" sz="3500" dirty="0" smtClean="0"/>
              <a:t>Гринвичской </a:t>
            </a:r>
            <a:r>
              <a:rPr lang="ru-RU" sz="3500" dirty="0" smtClean="0"/>
              <a:t>обсерватории воображаемый нулевой меридиан, делящий земной шар на </a:t>
            </a:r>
            <a:r>
              <a:rPr lang="ru-RU" sz="3500" dirty="0" smtClean="0"/>
              <a:t>Западное </a:t>
            </a:r>
            <a:r>
              <a:rPr lang="ru-RU" sz="3500" dirty="0" smtClean="0"/>
              <a:t>и Восточное полушария.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sz="3500" dirty="0" smtClean="0"/>
              <a:t>Для географических измерений, которые проводятся на основе понятий широты — удалённости от экватора и долготы — удалённости от нулевого меридиана, с 1884 года базисом является воображаемый нулевой меридиан.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sz="3500" dirty="0" smtClean="0"/>
              <a:t>Широта показывает удалённость от экватора, долгота показывает удалённость от </a:t>
            </a:r>
            <a:r>
              <a:rPr lang="ru-RU" sz="3500" dirty="0" smtClean="0"/>
              <a:t>нулевого </a:t>
            </a:r>
            <a:r>
              <a:rPr lang="ru-RU" sz="3500" dirty="0" smtClean="0"/>
              <a:t>меридиана, где находится Гринвичская обсерватория.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sz="3500" dirty="0" smtClean="0"/>
              <a:t>Воображаемый нулевой меридиан, по степени удалённости от которого определяется широта, делит земной шар на Западное и Восточное полушария.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sz="3500" dirty="0" smtClean="0"/>
              <a:t>Воображаемый нулевой меридиан с 1884 года является базисом для географических измерений на основе понятий широты — удалённости от экватора и долготы — </a:t>
            </a:r>
            <a:r>
              <a:rPr lang="ru-RU" sz="3500" dirty="0" smtClean="0"/>
              <a:t>удалённости </a:t>
            </a:r>
            <a:r>
              <a:rPr lang="ru-RU" sz="3500" dirty="0" smtClean="0"/>
              <a:t>от нулевого меридиана.</a:t>
            </a:r>
          </a:p>
          <a:p>
            <a:pPr>
              <a:buNone/>
            </a:pPr>
            <a:endParaRPr lang="ru-RU" sz="3500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5724128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2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6156176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5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20" name="Прямоугольная выноска 19"/>
          <p:cNvSpPr/>
          <p:nvPr/>
        </p:nvSpPr>
        <p:spPr>
          <a:xfrm>
            <a:off x="1043608" y="692696"/>
            <a:ext cx="2448272" cy="1296144"/>
          </a:xfrm>
          <a:prstGeom prst="wedgeRectCallout">
            <a:avLst>
              <a:gd name="adj1" fmla="val 119112"/>
              <a:gd name="adj2" fmla="val 14902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Нет объяснения, что такое широта и долгота</a:t>
            </a:r>
            <a:endParaRPr lang="ru-RU" dirty="0"/>
          </a:p>
        </p:txBody>
      </p:sp>
      <p:sp>
        <p:nvSpPr>
          <p:cNvPr id="21" name="Прямоугольная выноска 20"/>
          <p:cNvSpPr/>
          <p:nvPr/>
        </p:nvSpPr>
        <p:spPr>
          <a:xfrm>
            <a:off x="971600" y="2492896"/>
            <a:ext cx="2448272" cy="1296144"/>
          </a:xfrm>
          <a:prstGeom prst="wedgeRectCallout">
            <a:avLst>
              <a:gd name="adj1" fmla="val 119112"/>
              <a:gd name="adj2" fmla="val 14902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Не указан год – важный факт</a:t>
            </a:r>
            <a:endParaRPr lang="ru-RU" dirty="0"/>
          </a:p>
        </p:txBody>
      </p:sp>
      <p:sp>
        <p:nvSpPr>
          <p:cNvPr id="22" name="Прямоугольная выноска 21"/>
          <p:cNvSpPr/>
          <p:nvPr/>
        </p:nvSpPr>
        <p:spPr>
          <a:xfrm>
            <a:off x="899592" y="3284984"/>
            <a:ext cx="2448272" cy="1296144"/>
          </a:xfrm>
          <a:prstGeom prst="wedgeRectCallout">
            <a:avLst>
              <a:gd name="adj1" fmla="val 119112"/>
              <a:gd name="adj2" fmla="val 14902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Не указан год – важный факт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21" grpId="0" animBg="1"/>
      <p:bldP spid="22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332656"/>
            <a:ext cx="4038600" cy="5793507"/>
          </a:xfrm>
        </p:spPr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ru-RU" sz="3300" b="1" i="1" dirty="0" smtClean="0"/>
              <a:t>(1) Архитекторы Древней Греции пошли на хитрость: они делали колонны своих построек разной толщины. (2) Примером тому служит знаменитый Парфенон — главный храм афинского Акрополя, построенный в 447—438 годах до н.э.: его </a:t>
            </a:r>
            <a:r>
              <a:rPr lang="ru-RU" sz="3300" b="1" i="1" dirty="0" smtClean="0"/>
              <a:t>создатели</a:t>
            </a:r>
            <a:r>
              <a:rPr lang="ru-RU" sz="3300" b="1" i="1" dirty="0" smtClean="0"/>
              <a:t>, архитекторы </a:t>
            </a:r>
            <a:r>
              <a:rPr lang="ru-RU" sz="3300" b="1" i="1" dirty="0" err="1" smtClean="0"/>
              <a:t>Иктин</a:t>
            </a:r>
            <a:r>
              <a:rPr lang="ru-RU" sz="3300" b="1" i="1" dirty="0" smtClean="0"/>
              <a:t> и </a:t>
            </a:r>
            <a:r>
              <a:rPr lang="ru-RU" sz="3300" b="1" i="1" dirty="0" err="1" smtClean="0"/>
              <a:t>Калликрат</a:t>
            </a:r>
            <a:r>
              <a:rPr lang="ru-RU" sz="3300" b="1" i="1" dirty="0" smtClean="0"/>
              <a:t>, учли, что для угловых колонн фоном </a:t>
            </a:r>
            <a:r>
              <a:rPr lang="ru-RU" sz="3300" b="1" i="1" dirty="0" smtClean="0"/>
              <a:t>будет </a:t>
            </a:r>
            <a:r>
              <a:rPr lang="ru-RU" sz="3300" b="1" i="1" dirty="0" smtClean="0"/>
              <a:t>яркое небо Эллады, а для остальных — тёмный фон, создаваемый </a:t>
            </a:r>
            <a:r>
              <a:rPr lang="ru-RU" sz="3300" b="1" i="1" dirty="0" smtClean="0"/>
              <a:t>святилищем </a:t>
            </a:r>
            <a:r>
              <a:rPr lang="ru-RU" sz="3300" b="1" i="1" dirty="0" smtClean="0"/>
              <a:t>храма, &lt;...&gt; они сделали угловые колонны более широкими и уменьшили расстояние между ними и соседними колоннами. (3)Благодаря этим «поправкам» издали все колонны выглядели совершенно одинаково, а разница между ними </a:t>
            </a:r>
            <a:r>
              <a:rPr lang="ru-RU" sz="3300" b="1" i="1" dirty="0" smtClean="0"/>
              <a:t>обнаруживалась </a:t>
            </a:r>
            <a:r>
              <a:rPr lang="ru-RU" sz="3300" b="1" i="1" dirty="0" smtClean="0"/>
              <a:t>только при непосредственном измерении.</a:t>
            </a:r>
            <a:endParaRPr lang="ru-RU" sz="3300" dirty="0" smtClean="0"/>
          </a:p>
          <a:p>
            <a:endParaRPr lang="ru-RU" dirty="0"/>
          </a:p>
        </p:txBody>
      </p:sp>
      <p:sp>
        <p:nvSpPr>
          <p:cNvPr id="5" name="Содержимое 4"/>
          <p:cNvSpPr>
            <a:spLocks noGrp="1"/>
          </p:cNvSpPr>
          <p:nvPr>
            <p:ph sz="half" idx="2"/>
          </p:nvPr>
        </p:nvSpPr>
        <p:spPr>
          <a:xfrm>
            <a:off x="4648200" y="404665"/>
            <a:ext cx="4038600" cy="5040560"/>
          </a:xfrm>
        </p:spPr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ru-RU" b="1" dirty="0" smtClean="0"/>
              <a:t>1.</a:t>
            </a:r>
            <a:r>
              <a:rPr lang="ru-RU" dirty="0" smtClean="0"/>
              <a:t> В каких из приведённых ниже предложений верно передана ГЛАВНАЯ информация, со­держащаяся в тексте?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Архитекторы Древней Греции делали колонны своих построек разной толщины, </a:t>
            </a:r>
            <a:r>
              <a:rPr lang="ru-RU" dirty="0" smtClean="0"/>
              <a:t>благодаря </a:t>
            </a:r>
            <a:r>
              <a:rPr lang="ru-RU" dirty="0" smtClean="0"/>
              <a:t>чему при непосредственном измерении между ними обнаруживалась разница.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Чтобы по-разному освещённые колонны построек выглядели одинаковыми, </a:t>
            </a:r>
            <a:r>
              <a:rPr lang="ru-RU" dirty="0" smtClean="0"/>
              <a:t>архитекторы </a:t>
            </a:r>
            <a:r>
              <a:rPr lang="ru-RU" dirty="0" smtClean="0"/>
              <a:t>Древней Греции делали их разной толщины.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При строительстве Парфенона архитекторы сделали угловые колонны более </a:t>
            </a:r>
            <a:r>
              <a:rPr lang="ru-RU" dirty="0" smtClean="0"/>
              <a:t>широкими </a:t>
            </a:r>
            <a:r>
              <a:rPr lang="ru-RU" dirty="0" smtClean="0"/>
              <a:t>и уменьшили расстояние между ними и соседними колоннами.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Архитекторы Древней Греции учитывали степень освещённости колонн храмов и, </a:t>
            </a:r>
            <a:r>
              <a:rPr lang="ru-RU" dirty="0" smtClean="0"/>
              <a:t>чтобы </a:t>
            </a:r>
            <a:r>
              <a:rPr lang="ru-RU" dirty="0" smtClean="0"/>
              <a:t>они выглядели одинаковыми, делали их разной толщины.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Колонны храмов в Древней Греции издали выглядели одинаковыми.</a:t>
            </a:r>
            <a:endParaRPr lang="ru-RU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5724128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2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6156176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4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9" name="Прямоугольная выноска 8"/>
          <p:cNvSpPr/>
          <p:nvPr/>
        </p:nvSpPr>
        <p:spPr>
          <a:xfrm>
            <a:off x="827584" y="3789040"/>
            <a:ext cx="2448272" cy="1296144"/>
          </a:xfrm>
          <a:prstGeom prst="wedgeRectCallout">
            <a:avLst>
              <a:gd name="adj1" fmla="val 119112"/>
              <a:gd name="adj2" fmla="val 14902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Недостаточно информации</a:t>
            </a:r>
            <a:endParaRPr lang="ru-RU" dirty="0"/>
          </a:p>
        </p:txBody>
      </p:sp>
      <p:sp>
        <p:nvSpPr>
          <p:cNvPr id="10" name="Прямоугольная выноска 9"/>
          <p:cNvSpPr/>
          <p:nvPr/>
        </p:nvSpPr>
        <p:spPr>
          <a:xfrm>
            <a:off x="395536" y="692696"/>
            <a:ext cx="3096344" cy="1440160"/>
          </a:xfrm>
          <a:prstGeom prst="wedgeRectCallout">
            <a:avLst>
              <a:gd name="adj1" fmla="val 97408"/>
              <a:gd name="adj2" fmla="val -6517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Смысл другой: цели создания разных колонн не в том, чтобы она была видна при непосредственном измерении</a:t>
            </a:r>
            <a:endParaRPr lang="ru-RU" dirty="0"/>
          </a:p>
        </p:txBody>
      </p:sp>
      <p:sp>
        <p:nvSpPr>
          <p:cNvPr id="11" name="Прямоугольная выноска 10"/>
          <p:cNvSpPr/>
          <p:nvPr/>
        </p:nvSpPr>
        <p:spPr>
          <a:xfrm>
            <a:off x="755576" y="2348880"/>
            <a:ext cx="2448272" cy="1296144"/>
          </a:xfrm>
          <a:prstGeom prst="wedgeRectCallout">
            <a:avLst>
              <a:gd name="adj1" fmla="val 119112"/>
              <a:gd name="adj2" fmla="val 14902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Не объяснена цели создания колонн разной толщины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0" grpId="0" animBg="1"/>
      <p:bldP spid="11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332656"/>
            <a:ext cx="4038600" cy="5793507"/>
          </a:xfrm>
        </p:spPr>
        <p:txBody>
          <a:bodyPr>
            <a:normAutofit fontScale="47500" lnSpcReduction="20000"/>
          </a:bodyPr>
          <a:lstStyle/>
          <a:p>
            <a:pPr>
              <a:buNone/>
            </a:pPr>
            <a:r>
              <a:rPr lang="ru-RU" sz="3800" b="1" dirty="0" smtClean="0"/>
              <a:t>(1)Для того чтобы наш глаз увидел какой-либо предмет, нужно, чтобы свет </a:t>
            </a:r>
            <a:r>
              <a:rPr lang="ru-RU" sz="3800" b="1" dirty="0" smtClean="0"/>
              <a:t>сначала </a:t>
            </a:r>
            <a:r>
              <a:rPr lang="ru-RU" sz="3800" b="1" dirty="0" smtClean="0"/>
              <a:t>попал на этот предмет, а уже затем на сетчатку глаза. (2)Мы видим </a:t>
            </a:r>
            <a:r>
              <a:rPr lang="ru-RU" sz="3800" b="1" dirty="0" smtClean="0"/>
              <a:t>предметы</a:t>
            </a:r>
            <a:r>
              <a:rPr lang="ru-RU" sz="3800" b="1" dirty="0" smtClean="0"/>
              <a:t>, потому что они отражают свет, и этот отражённый свет, пройдя через </a:t>
            </a:r>
            <a:r>
              <a:rPr lang="ru-RU" sz="3800" b="1" dirty="0" smtClean="0"/>
              <a:t>зрачок </a:t>
            </a:r>
            <a:r>
              <a:rPr lang="ru-RU" sz="3800" b="1" dirty="0" smtClean="0"/>
              <a:t>и хрусталик, попадает на сетчатку; свет, поглощённый предметом, глаз, естественно, увидеть не может: сажа, например, поглощает почти всё излучение и кажется нам чёрной, а снег, &lt;...&gt;равномерно отражает почти весь падающий на </a:t>
            </a:r>
            <a:r>
              <a:rPr lang="ru-RU" sz="3800" b="1" dirty="0" smtClean="0"/>
              <a:t>него </a:t>
            </a:r>
            <a:r>
              <a:rPr lang="ru-RU" sz="3800" b="1" dirty="0" smtClean="0"/>
              <a:t>свет и потому выглядит белым. (З)Если солнечный свет упадёт на </a:t>
            </a:r>
            <a:r>
              <a:rPr lang="ru-RU" sz="3800" b="1" dirty="0" smtClean="0"/>
              <a:t>выкрашенную </a:t>
            </a:r>
            <a:r>
              <a:rPr lang="ru-RU" sz="3800" b="1" dirty="0" smtClean="0"/>
              <a:t>синей краской стену, от неё отразятся только синие лучи, а остальные будут поглощены, поэтому мы и воспринимаем цвет стены как синий, ведь у поглощённых лучей просто нет шанса попасть на сетчатку глаза.</a:t>
            </a:r>
            <a:endParaRPr lang="ru-RU" sz="3800" dirty="0" smtClean="0"/>
          </a:p>
          <a:p>
            <a:pPr>
              <a:buNone/>
            </a:pPr>
            <a:endParaRPr lang="ru-RU" dirty="0"/>
          </a:p>
        </p:txBody>
      </p:sp>
      <p:sp>
        <p:nvSpPr>
          <p:cNvPr id="5" name="Содержимое 4"/>
          <p:cNvSpPr>
            <a:spLocks noGrp="1"/>
          </p:cNvSpPr>
          <p:nvPr>
            <p:ph sz="half" idx="2"/>
          </p:nvPr>
        </p:nvSpPr>
        <p:spPr>
          <a:xfrm>
            <a:off x="4648200" y="404665"/>
            <a:ext cx="4038600" cy="5040560"/>
          </a:xfrm>
        </p:spPr>
        <p:txBody>
          <a:bodyPr>
            <a:normAutofit fontScale="47500" lnSpcReduction="20000"/>
          </a:bodyPr>
          <a:lstStyle/>
          <a:p>
            <a:pPr>
              <a:buNone/>
            </a:pPr>
            <a:r>
              <a:rPr lang="ru-RU" b="1" dirty="0" smtClean="0"/>
              <a:t>1.</a:t>
            </a:r>
            <a:r>
              <a:rPr lang="ru-RU" dirty="0" smtClean="0"/>
              <a:t> В каких из приведённых ниже предложений верно передана </a:t>
            </a:r>
            <a:r>
              <a:rPr lang="ru-RU" b="1" dirty="0" smtClean="0"/>
              <a:t>ГЛАВНАЯ</a:t>
            </a:r>
            <a:r>
              <a:rPr lang="ru-RU" dirty="0" smtClean="0"/>
              <a:t> информация, </a:t>
            </a:r>
            <a:r>
              <a:rPr lang="ru-RU" dirty="0" smtClean="0"/>
              <a:t>содержащаяся </a:t>
            </a:r>
            <a:r>
              <a:rPr lang="ru-RU" dirty="0" smtClean="0"/>
              <a:t>в тексте?</a:t>
            </a:r>
          </a:p>
          <a:p>
            <a:pPr marL="514350" indent="-514350">
              <a:buFont typeface="+mj-lt"/>
              <a:buAutoNum type="arabicParenR"/>
            </a:pPr>
            <a:r>
              <a:rPr lang="ru-RU" dirty="0" smtClean="0"/>
              <a:t> Мы видим предмет, когда сетчатка глаза воспринимает отражённый предметом свет, прошедший через зрачок и хрусталик; отражённые лучи дают нам представление о цвете предмета.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Если солнечный свет упадёт на выкрашенную синей краской стену, от неё отразятся только синие лучи, а остальные будут поглощены, поэтому мы и воспринимаем цвет стены как синий.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Сетчатка глаза воспринимает отражённый предметом свет, который проходит через зрачок и хрусталик, в результате чего мы видим этот предмет, а отражённые лучи </a:t>
            </a:r>
            <a:r>
              <a:rPr lang="ru-RU" dirty="0" smtClean="0"/>
              <a:t>дают </a:t>
            </a:r>
            <a:r>
              <a:rPr lang="ru-RU" dirty="0" smtClean="0"/>
              <a:t>нам представление о цвете предмета.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Глаз не видит предмет, который поглощает падающие на него лучи света, ведь </a:t>
            </a:r>
            <a:r>
              <a:rPr lang="ru-RU" dirty="0" smtClean="0"/>
              <a:t>поглощённые </a:t>
            </a:r>
            <a:r>
              <a:rPr lang="ru-RU" dirty="0" smtClean="0"/>
              <a:t>лучи просто не могут попасть на сетчатку глаза.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Мы не можем видеть свет, поглощённый предметом: сажа, например, поглощает поч­ти всё излучение и кажется нам чёрной, а снег выглядит белым.</a:t>
            </a:r>
            <a:endParaRPr lang="ru-RU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5724128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1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6156176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3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2" name="Прямоугольная выноска 11"/>
          <p:cNvSpPr/>
          <p:nvPr/>
        </p:nvSpPr>
        <p:spPr>
          <a:xfrm>
            <a:off x="827584" y="1412776"/>
            <a:ext cx="2448272" cy="1296144"/>
          </a:xfrm>
          <a:prstGeom prst="wedgeRectCallout">
            <a:avLst>
              <a:gd name="adj1" fmla="val 119112"/>
              <a:gd name="adj2" fmla="val 14902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Это пример про стену, пример не может включаться в главную информацию</a:t>
            </a:r>
            <a:endParaRPr lang="ru-RU" dirty="0"/>
          </a:p>
        </p:txBody>
      </p:sp>
      <p:sp>
        <p:nvSpPr>
          <p:cNvPr id="13" name="Прямоугольная выноска 12"/>
          <p:cNvSpPr/>
          <p:nvPr/>
        </p:nvSpPr>
        <p:spPr>
          <a:xfrm>
            <a:off x="755576" y="2924944"/>
            <a:ext cx="2448272" cy="1296144"/>
          </a:xfrm>
          <a:prstGeom prst="wedgeRectCallout">
            <a:avLst>
              <a:gd name="adj1" fmla="val 119112"/>
              <a:gd name="adj2" fmla="val 14902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В тексте важно не то, что мы не видим, а то, что мы видим</a:t>
            </a:r>
            <a:endParaRPr lang="ru-RU" dirty="0"/>
          </a:p>
        </p:txBody>
      </p:sp>
      <p:sp>
        <p:nvSpPr>
          <p:cNvPr id="14" name="Прямоугольная выноска 13"/>
          <p:cNvSpPr/>
          <p:nvPr/>
        </p:nvSpPr>
        <p:spPr>
          <a:xfrm>
            <a:off x="1043608" y="4437112"/>
            <a:ext cx="2448272" cy="1296144"/>
          </a:xfrm>
          <a:prstGeom prst="wedgeRectCallout">
            <a:avLst>
              <a:gd name="adj1" fmla="val 114162"/>
              <a:gd name="adj2" fmla="val -48846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Сажа – это пример, а он не может включаться в главную информацию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 animBg="1"/>
      <p:bldP spid="14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67544" y="332656"/>
            <a:ext cx="4038600" cy="5793507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1600" b="1" dirty="0" smtClean="0"/>
              <a:t>(1)Хотя человек всегда знал о существовании огня, который может возникать в природе естественным образом, людям потребовались тысячелетия для того, чтобы научиться самостоятельно добывать огонь и использовать его. (2)&lt;...&gt; люди обнаружили, что если долго тереть друг о друга две деревянные палочки, то они загораются, а если ударить друг о друга два камня, то иногда появляются </a:t>
            </a:r>
            <a:r>
              <a:rPr lang="ru-RU" sz="1600" b="1" dirty="0" smtClean="0"/>
              <a:t>искры</a:t>
            </a:r>
            <a:r>
              <a:rPr lang="ru-RU" sz="1600" b="1" dirty="0" smtClean="0"/>
              <a:t>, и это открытие стало одним из самых важных в истории человечества: оно позволило человеку самому добывать огонь, когда нужно было согреться, </a:t>
            </a:r>
            <a:r>
              <a:rPr lang="ru-RU" sz="1600" b="1" dirty="0" smtClean="0"/>
              <a:t>отпугнуть </a:t>
            </a:r>
            <a:r>
              <a:rPr lang="ru-RU" sz="1600" b="1" dirty="0" smtClean="0"/>
              <a:t>хищных зверей или приготовить пищу. (3)Умение добывать огонь позволило развиваться новым технологиям во многих областях человеческой деятельности, таких как приготовление и хранение пищи, обработка металлов, изготовление стекла и керамики, обработка кожи, освещение, отопление и многое другое.</a:t>
            </a:r>
            <a:endParaRPr lang="ru-RU" sz="1600" dirty="0"/>
          </a:p>
        </p:txBody>
      </p:sp>
      <p:sp>
        <p:nvSpPr>
          <p:cNvPr id="5" name="Содержимое 4"/>
          <p:cNvSpPr>
            <a:spLocks noGrp="1"/>
          </p:cNvSpPr>
          <p:nvPr>
            <p:ph sz="half" idx="2"/>
          </p:nvPr>
        </p:nvSpPr>
        <p:spPr>
          <a:xfrm>
            <a:off x="4648200" y="404665"/>
            <a:ext cx="4038600" cy="5040560"/>
          </a:xfrm>
        </p:spPr>
        <p:txBody>
          <a:bodyPr>
            <a:normAutofit fontScale="47500" lnSpcReduction="20000"/>
          </a:bodyPr>
          <a:lstStyle/>
          <a:p>
            <a:pPr>
              <a:buNone/>
            </a:pPr>
            <a:r>
              <a:rPr lang="ru-RU" b="1" dirty="0" smtClean="0"/>
              <a:t>1.</a:t>
            </a:r>
            <a:r>
              <a:rPr lang="ru-RU" dirty="0" smtClean="0"/>
              <a:t> В каких из приведённых ниже предложений верно передана ГЛАВНАЯ информация, со­держащаяся в тексте?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Когда люди обнаружили, что если долго тереть друг о друга две деревянные палочки, то они загораются, а если ударить друг о друга два камня, то иногда появляются </a:t>
            </a:r>
            <a:r>
              <a:rPr lang="ru-RU" dirty="0" smtClean="0"/>
              <a:t>искры</a:t>
            </a:r>
            <a:r>
              <a:rPr lang="ru-RU" dirty="0" smtClean="0"/>
              <a:t>, они совершили величайшее открытие.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Умение добывать огонь было одним из важнейших открытий в истории человечества, обеспечившим в дальнейшем развитие новых технологий во многих сферах </a:t>
            </a:r>
            <a:r>
              <a:rPr lang="ru-RU" dirty="0" smtClean="0"/>
              <a:t>деятельности</a:t>
            </a:r>
            <a:r>
              <a:rPr lang="ru-RU" dirty="0" smtClean="0"/>
              <a:t>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В течение тысячелетий люди пытались овладеть огнём и, научившись его добывать, стали им пользоваться, когда нужно было согреться, отпугнуть хищных зверей или приготовить пищу.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Умение пользоваться огнём позволило людям готовить и хранить пищу, обрабатывать металлы, изготавливать стеклянные и керамические изделия, выделывать кожу.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dirty="0" smtClean="0"/>
              <a:t>Научившись добывать огонь, люди совершили одно из важнейших открытий, которое в дальнейшем обеспечило развитие новых технологий во многих сферах деятельности.</a:t>
            </a:r>
            <a:endParaRPr lang="ru-RU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5724128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2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6156176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5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9" name="Прямоугольная выноска 8"/>
          <p:cNvSpPr/>
          <p:nvPr/>
        </p:nvSpPr>
        <p:spPr>
          <a:xfrm>
            <a:off x="971600" y="3140968"/>
            <a:ext cx="2304256" cy="1080120"/>
          </a:xfrm>
          <a:prstGeom prst="wedgeRectCallout">
            <a:avLst>
              <a:gd name="adj1" fmla="val 123415"/>
              <a:gd name="adj2" fmla="val -2438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Чересчур конкретные примеры</a:t>
            </a:r>
            <a:endParaRPr lang="ru-RU" dirty="0"/>
          </a:p>
        </p:txBody>
      </p:sp>
      <p:sp>
        <p:nvSpPr>
          <p:cNvPr id="10" name="Прямоугольная выноска 9"/>
          <p:cNvSpPr/>
          <p:nvPr/>
        </p:nvSpPr>
        <p:spPr>
          <a:xfrm>
            <a:off x="1259632" y="764704"/>
            <a:ext cx="2088232" cy="1080120"/>
          </a:xfrm>
          <a:prstGeom prst="wedgeRectCallout">
            <a:avLst>
              <a:gd name="adj1" fmla="val 119112"/>
              <a:gd name="adj2" fmla="val 14902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Много примеров</a:t>
            </a:r>
            <a:endParaRPr lang="ru-RU" dirty="0"/>
          </a:p>
        </p:txBody>
      </p:sp>
      <p:sp>
        <p:nvSpPr>
          <p:cNvPr id="11" name="Прямоугольная выноска 10"/>
          <p:cNvSpPr/>
          <p:nvPr/>
        </p:nvSpPr>
        <p:spPr>
          <a:xfrm>
            <a:off x="1043608" y="1772816"/>
            <a:ext cx="2448272" cy="1296144"/>
          </a:xfrm>
          <a:prstGeom prst="wedgeRectCallout">
            <a:avLst>
              <a:gd name="adj1" fmla="val 110562"/>
              <a:gd name="adj2" fmla="val 25952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Нет важной информации про то, что это позволило развиваться новым технологиям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0" grpId="0" animBg="1"/>
      <p:bldP spid="11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67544" y="332656"/>
            <a:ext cx="4038600" cy="5793507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1600" b="1" i="1" dirty="0" smtClean="0"/>
              <a:t>(1)Одно из хитроумных приспособлений, которым природа одарила кактусы, — колючки. (2)&lt;...&gt; они помогают растениям выжить в жарких и засушливых </a:t>
            </a:r>
            <a:r>
              <a:rPr lang="ru-RU" sz="1600" b="1" i="1" dirty="0" smtClean="0"/>
              <a:t>областях </a:t>
            </a:r>
            <a:r>
              <a:rPr lang="ru-RU" sz="1600" b="1" i="1" dirty="0" smtClean="0"/>
              <a:t>Южной и Северной Америки: острые и растопыренные колючки защищают растения от поедания животными, густые и плотно прилегающие — спасают от перепадов суточных температур, длинные и толстые — создают, подобно </a:t>
            </a:r>
            <a:r>
              <a:rPr lang="ru-RU" sz="1600" b="1" i="1" dirty="0" smtClean="0"/>
              <a:t>жалюзи</a:t>
            </a:r>
            <a:r>
              <a:rPr lang="ru-RU" sz="1600" b="1" i="1" dirty="0" smtClean="0"/>
              <a:t>, тень, а нектар, который скапливается на остриях некоторых колючек, </a:t>
            </a:r>
            <a:r>
              <a:rPr lang="ru-RU" sz="1600" b="1" i="1" dirty="0" smtClean="0"/>
              <a:t>привлекает </a:t>
            </a:r>
            <a:r>
              <a:rPr lang="ru-RU" sz="1600" b="1" i="1" dirty="0" smtClean="0"/>
              <a:t>насекомых-опылителей. (3) Также колючки помогают кактусам </a:t>
            </a:r>
            <a:r>
              <a:rPr lang="ru-RU" sz="1600" b="1" i="1" dirty="0" smtClean="0"/>
              <a:t>переносить </a:t>
            </a:r>
            <a:r>
              <a:rPr lang="ru-RU" sz="1600" b="1" i="1" dirty="0" smtClean="0"/>
              <a:t>засуху, поскольку конденсируют пар и удерживают капельки росы и дождя.</a:t>
            </a:r>
            <a:endParaRPr lang="ru-RU" sz="1600" dirty="0"/>
          </a:p>
        </p:txBody>
      </p:sp>
      <p:sp>
        <p:nvSpPr>
          <p:cNvPr id="5" name="Содержимое 4"/>
          <p:cNvSpPr>
            <a:spLocks noGrp="1"/>
          </p:cNvSpPr>
          <p:nvPr>
            <p:ph sz="half" idx="2"/>
          </p:nvPr>
        </p:nvSpPr>
        <p:spPr>
          <a:xfrm>
            <a:off x="4648200" y="404665"/>
            <a:ext cx="4038600" cy="504056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1200" b="1" dirty="0" smtClean="0"/>
              <a:t>1.</a:t>
            </a:r>
            <a:r>
              <a:rPr lang="ru-RU" sz="1200" dirty="0" smtClean="0"/>
              <a:t> В каких из приведённых ниже предложений верно передана ГЛАВНАЯ информация, со­держащаяся в тексте?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sz="1200" dirty="0" smtClean="0"/>
              <a:t>Разные виды колючек защищают кактусы в жарких и засушливых областях Америки от животных и перепадов температур, создают тень и привлекают насекомых - опылителей, а также конденсируют водяной пар и удерживают влагу.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sz="1200" dirty="0" smtClean="0"/>
              <a:t>Острые и растопыренные колючки защищают растения от поедания животными, </a:t>
            </a:r>
            <a:r>
              <a:rPr lang="ru-RU" sz="1200" dirty="0" smtClean="0"/>
              <a:t>густые </a:t>
            </a:r>
            <a:r>
              <a:rPr lang="ru-RU" sz="1200" dirty="0" smtClean="0"/>
              <a:t>и плотно прилегающие спасают кактусы от перепадов суточных температур, длинные и толстые создают тень.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sz="1200" dirty="0" smtClean="0"/>
              <a:t>Защищая от животных и перепадов температур, создавая тень и привлекая </a:t>
            </a:r>
            <a:r>
              <a:rPr lang="ru-RU" sz="1200" dirty="0" smtClean="0"/>
              <a:t>насекомых-опылителей</a:t>
            </a:r>
            <a:r>
              <a:rPr lang="ru-RU" sz="1200" dirty="0" smtClean="0"/>
              <a:t>, конденсируя водяной пар и удерживая влагу, разные виды колючек помогают кактусам выжить в засушливых областях Америки.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sz="1200" dirty="0" smtClean="0"/>
              <a:t>Нектар, который скапливается на остриях некоторых колючек, привлекает </a:t>
            </a:r>
            <a:r>
              <a:rPr lang="ru-RU" sz="1200" dirty="0" smtClean="0"/>
              <a:t>насекомых-опылителей</a:t>
            </a:r>
            <a:r>
              <a:rPr lang="ru-RU" sz="1200" dirty="0" smtClean="0"/>
              <a:t>, благодаря чему так много кактусов в жарких и засушливых </a:t>
            </a:r>
            <a:r>
              <a:rPr lang="ru-RU" sz="1200" dirty="0" smtClean="0"/>
              <a:t>областях </a:t>
            </a:r>
            <a:r>
              <a:rPr lang="ru-RU" sz="1200" dirty="0" smtClean="0"/>
              <a:t>Америки.</a:t>
            </a:r>
          </a:p>
          <a:p>
            <a:pPr marL="514350" lvl="0" indent="-514350">
              <a:buFont typeface="+mj-lt"/>
              <a:buAutoNum type="arabicParenR"/>
            </a:pPr>
            <a:r>
              <a:rPr lang="ru-RU" sz="1200" dirty="0" smtClean="0"/>
              <a:t>Колючки, являясь одним из хитроумных приспособлений, которым природа одарила кактусы, спасают эти растения от поедания животными, от перепадов температур, а также создают тень.</a:t>
            </a:r>
            <a:endParaRPr lang="ru-RU" sz="1200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5724128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1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6156176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3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2" name="Прямоугольная выноска 11"/>
          <p:cNvSpPr/>
          <p:nvPr/>
        </p:nvSpPr>
        <p:spPr>
          <a:xfrm>
            <a:off x="755576" y="1700808"/>
            <a:ext cx="2448272" cy="1296144"/>
          </a:xfrm>
          <a:prstGeom prst="wedgeRectCallout">
            <a:avLst>
              <a:gd name="adj1" fmla="val 119112"/>
              <a:gd name="adj2" fmla="val 14902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Есть ненужная конкретика: острые и растопыренные колючки</a:t>
            </a:r>
            <a:endParaRPr lang="ru-RU" dirty="0"/>
          </a:p>
        </p:txBody>
      </p:sp>
      <p:sp>
        <p:nvSpPr>
          <p:cNvPr id="13" name="Прямоугольная выноска 12"/>
          <p:cNvSpPr/>
          <p:nvPr/>
        </p:nvSpPr>
        <p:spPr>
          <a:xfrm>
            <a:off x="971600" y="3501008"/>
            <a:ext cx="2448272" cy="1296144"/>
          </a:xfrm>
          <a:prstGeom prst="wedgeRectCallout">
            <a:avLst>
              <a:gd name="adj1" fmla="val 119112"/>
              <a:gd name="adj2" fmla="val 14902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Только про привлечение животных</a:t>
            </a:r>
            <a:endParaRPr lang="ru-RU" dirty="0"/>
          </a:p>
        </p:txBody>
      </p:sp>
      <p:sp>
        <p:nvSpPr>
          <p:cNvPr id="14" name="Прямоугольная выноска 13"/>
          <p:cNvSpPr/>
          <p:nvPr/>
        </p:nvSpPr>
        <p:spPr>
          <a:xfrm>
            <a:off x="899592" y="4941168"/>
            <a:ext cx="2448272" cy="1296144"/>
          </a:xfrm>
          <a:prstGeom prst="wedgeRectCallout">
            <a:avLst>
              <a:gd name="adj1" fmla="val 115962"/>
              <a:gd name="adj2" fmla="val -47146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Нет про насекомых-опылителей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  <p:bldP spid="13" grpId="0" animBg="1"/>
      <p:bldP spid="14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67544" y="332656"/>
            <a:ext cx="4038600" cy="5793507"/>
          </a:xfrm>
        </p:spPr>
        <p:txBody>
          <a:bodyPr>
            <a:noAutofit/>
          </a:bodyPr>
          <a:lstStyle/>
          <a:p>
            <a:r>
              <a:rPr lang="ru-RU" sz="1600" b="1" i="1" dirty="0" smtClean="0"/>
              <a:t>(1)Лекарственные препараты оказывают воздействие на организм, и, чтобы это воздействие не обратилось во вред, их нужно принимать только по назначению врача: дело в том, что у разных людей реакция организма на одно и то же </a:t>
            </a:r>
            <a:r>
              <a:rPr lang="ru-RU" sz="1600" b="1" i="1" dirty="0" smtClean="0"/>
              <a:t>лекарство </a:t>
            </a:r>
            <a:r>
              <a:rPr lang="ru-RU" sz="1600" b="1" i="1" dirty="0" smtClean="0"/>
              <a:t>может быть неодинаковой. (2)&lt;...&gt; у некоторых людей бывает аллергия на отдельные вещества, содержащиеся в лекарствах; кроме того, некоторые </a:t>
            </a:r>
            <a:r>
              <a:rPr lang="ru-RU" sz="1600" b="1" i="1" dirty="0" smtClean="0"/>
              <a:t>лекарства </a:t>
            </a:r>
            <a:r>
              <a:rPr lang="ru-RU" sz="1600" b="1" i="1" dirty="0" smtClean="0"/>
              <a:t>нельзя принимать одновременно друг с другом или с определёнными </a:t>
            </a:r>
            <a:r>
              <a:rPr lang="ru-RU" sz="1600" b="1" i="1" dirty="0" smtClean="0"/>
              <a:t>продуктами</a:t>
            </a:r>
            <a:r>
              <a:rPr lang="ru-RU" sz="1600" b="1" i="1" dirty="0" smtClean="0"/>
              <a:t>. (3)Таким образом, принимая лекарства, нужно строго следовать </a:t>
            </a:r>
            <a:r>
              <a:rPr lang="ru-RU" sz="1600" b="1" i="1" dirty="0" smtClean="0"/>
              <a:t>указаниям </a:t>
            </a:r>
            <a:r>
              <a:rPr lang="ru-RU" sz="1600" b="1" i="1" dirty="0" smtClean="0"/>
              <a:t>врача и не превышать рекомендованные им дозы.</a:t>
            </a:r>
            <a:endParaRPr lang="ru-RU" sz="1600" dirty="0"/>
          </a:p>
        </p:txBody>
      </p:sp>
      <p:sp>
        <p:nvSpPr>
          <p:cNvPr id="5" name="Содержимое 4"/>
          <p:cNvSpPr>
            <a:spLocks noGrp="1"/>
          </p:cNvSpPr>
          <p:nvPr>
            <p:ph sz="half" idx="2"/>
          </p:nvPr>
        </p:nvSpPr>
        <p:spPr>
          <a:xfrm>
            <a:off x="4648200" y="404665"/>
            <a:ext cx="4038600" cy="504056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1200" b="1" dirty="0" smtClean="0"/>
              <a:t>1.</a:t>
            </a:r>
            <a:r>
              <a:rPr lang="ru-RU" sz="1200" dirty="0" smtClean="0"/>
              <a:t> В каких из приведённых ниже предложений верно передана ГЛАВНАЯ информация, со­держащаяся в тексте?</a:t>
            </a:r>
          </a:p>
          <a:p>
            <a:pPr lvl="0">
              <a:buFont typeface="+mj-lt"/>
              <a:buAutoNum type="arabicParenR"/>
            </a:pPr>
            <a:r>
              <a:rPr lang="ru-RU" sz="1200" dirty="0" smtClean="0"/>
              <a:t>Лекарства нужно принимать только по назначению врача с учётом всех его </a:t>
            </a:r>
            <a:r>
              <a:rPr lang="ru-RU" sz="1200" dirty="0" smtClean="0"/>
              <a:t>рекомендаций </a:t>
            </a:r>
            <a:r>
              <a:rPr lang="ru-RU" sz="1200" dirty="0" smtClean="0"/>
              <a:t>во избежание нежелательных реакций организма на их приём.</a:t>
            </a:r>
          </a:p>
          <a:p>
            <a:pPr lvl="0">
              <a:buFont typeface="+mj-lt"/>
              <a:buAutoNum type="arabicParenR"/>
            </a:pPr>
            <a:r>
              <a:rPr lang="ru-RU" sz="1200" dirty="0" smtClean="0"/>
              <a:t>Человеку необходимо принимать лекарства, которые назначает врач.</a:t>
            </a:r>
          </a:p>
          <a:p>
            <a:pPr lvl="0">
              <a:buFont typeface="+mj-lt"/>
              <a:buAutoNum type="arabicParenR"/>
            </a:pPr>
            <a:r>
              <a:rPr lang="ru-RU" sz="1200" dirty="0" smtClean="0"/>
              <a:t>У некоторых людей бывает аллергия на определённые вещества, содержащиеся в </a:t>
            </a:r>
            <a:r>
              <a:rPr lang="ru-RU" sz="1200" dirty="0" smtClean="0"/>
              <a:t>лекарствах</a:t>
            </a:r>
            <a:r>
              <a:rPr lang="ru-RU" sz="1200" dirty="0" smtClean="0"/>
              <a:t>; кроме того, ряд лекарств нельзя принимать одновременно друг с другом или с отдельными продуктами.</a:t>
            </a:r>
          </a:p>
          <a:p>
            <a:pPr lvl="0">
              <a:buFont typeface="+mj-lt"/>
              <a:buAutoNum type="arabicParenR"/>
            </a:pPr>
            <a:r>
              <a:rPr lang="ru-RU" sz="1200" dirty="0" smtClean="0"/>
              <a:t>Чтобы предупредить нежелательные последствия, необходимо принимать лекарства только по назначению врача в соответствии с его рекомендациями.</a:t>
            </a:r>
          </a:p>
          <a:p>
            <a:pPr lvl="0">
              <a:buFont typeface="+mj-lt"/>
              <a:buAutoNum type="arabicParenR"/>
            </a:pPr>
            <a:r>
              <a:rPr lang="ru-RU" sz="1200" dirty="0" smtClean="0"/>
              <a:t>Реакция организма на приём лекарства может быть непредсказуемой, поэтому следует воздерживаться от их приёма.</a:t>
            </a:r>
            <a:endParaRPr lang="ru-RU" sz="1200" dirty="0"/>
          </a:p>
        </p:txBody>
      </p:sp>
      <p:sp>
        <p:nvSpPr>
          <p:cNvPr id="18" name="Прямоугольник 17"/>
          <p:cNvSpPr/>
          <p:nvPr/>
        </p:nvSpPr>
        <p:spPr>
          <a:xfrm>
            <a:off x="5724128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1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6156176" y="6021288"/>
            <a:ext cx="432048" cy="50405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chemeClr val="tx1"/>
                </a:solidFill>
              </a:rPr>
              <a:t>4</a:t>
            </a:r>
            <a:endParaRPr lang="ru-RU" sz="2400" b="1" dirty="0">
              <a:solidFill>
                <a:schemeClr val="tx1"/>
              </a:solidFill>
            </a:endParaRPr>
          </a:p>
        </p:txBody>
      </p:sp>
      <p:sp>
        <p:nvSpPr>
          <p:cNvPr id="9" name="Прямоугольная выноска 8"/>
          <p:cNvSpPr/>
          <p:nvPr/>
        </p:nvSpPr>
        <p:spPr>
          <a:xfrm>
            <a:off x="899592" y="1412776"/>
            <a:ext cx="2016224" cy="936104"/>
          </a:xfrm>
          <a:prstGeom prst="wedgeRectCallout">
            <a:avLst>
              <a:gd name="adj1" fmla="val 138783"/>
              <a:gd name="adj2" fmla="val -13343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Недостаточная информация</a:t>
            </a:r>
            <a:endParaRPr lang="ru-RU" dirty="0"/>
          </a:p>
        </p:txBody>
      </p:sp>
      <p:sp>
        <p:nvSpPr>
          <p:cNvPr id="10" name="Прямоугольная выноска 9"/>
          <p:cNvSpPr/>
          <p:nvPr/>
        </p:nvSpPr>
        <p:spPr>
          <a:xfrm>
            <a:off x="1403648" y="3645024"/>
            <a:ext cx="1872208" cy="864096"/>
          </a:xfrm>
          <a:prstGeom prst="wedgeRectCallout">
            <a:avLst>
              <a:gd name="adj1" fmla="val 140884"/>
              <a:gd name="adj2" fmla="val -13147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Совсем не верная информация</a:t>
            </a:r>
            <a:endParaRPr lang="ru-RU" dirty="0"/>
          </a:p>
        </p:txBody>
      </p:sp>
      <p:sp>
        <p:nvSpPr>
          <p:cNvPr id="11" name="Прямоугольная выноска 10"/>
          <p:cNvSpPr/>
          <p:nvPr/>
        </p:nvSpPr>
        <p:spPr>
          <a:xfrm>
            <a:off x="1619672" y="2420888"/>
            <a:ext cx="1800200" cy="792088"/>
          </a:xfrm>
          <a:prstGeom prst="wedgeRectCallout">
            <a:avLst>
              <a:gd name="adj1" fmla="val 141755"/>
              <a:gd name="adj2" fmla="val -67159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Чересчур конкретно про аллергию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7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0" grpId="0" animBg="1"/>
      <p:bldP spid="11" grpId="0" animBg="1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1682</Words>
  <Application>Microsoft Office PowerPoint</Application>
  <PresentationFormat>Экран (4:3)</PresentationFormat>
  <Paragraphs>79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Тема Office</vt:lpstr>
      <vt:lpstr>Задание №1</vt:lpstr>
      <vt:lpstr>Задание №1 посвящено ГЛАВНОЙ ИНФОРМАЦИИ ТЕКСТА</vt:lpstr>
      <vt:lpstr>Слайд 3</vt:lpstr>
      <vt:lpstr>Слайд 4</vt:lpstr>
      <vt:lpstr>Слайд 5</vt:lpstr>
      <vt:lpstr>Слайд 6</vt:lpstr>
      <vt:lpstr>Слайд 7</vt:lpstr>
      <vt:lpstr>Слайд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Задание №1</dc:title>
  <dc:creator>Инесса</dc:creator>
  <cp:lastModifiedBy>Uzer</cp:lastModifiedBy>
  <cp:revision>6</cp:revision>
  <dcterms:created xsi:type="dcterms:W3CDTF">2016-04-06T13:32:19Z</dcterms:created>
  <dcterms:modified xsi:type="dcterms:W3CDTF">2016-04-06T14:19:01Z</dcterms:modified>
</cp:coreProperties>
</file>

<file path=docProps/thumbnail.jpeg>
</file>