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7"/>
  </p:notesMasterIdLst>
  <p:sldIdLst>
    <p:sldId id="257" r:id="rId3"/>
    <p:sldId id="340" r:id="rId4"/>
    <p:sldId id="341" r:id="rId5"/>
    <p:sldId id="342" r:id="rId6"/>
    <p:sldId id="320" r:id="rId7"/>
    <p:sldId id="321" r:id="rId8"/>
    <p:sldId id="322" r:id="rId9"/>
    <p:sldId id="323" r:id="rId10"/>
    <p:sldId id="314" r:id="rId11"/>
    <p:sldId id="334" r:id="rId12"/>
    <p:sldId id="335" r:id="rId13"/>
    <p:sldId id="336" r:id="rId14"/>
    <p:sldId id="337" r:id="rId15"/>
    <p:sldId id="338" r:id="rId16"/>
  </p:sldIdLst>
  <p:sldSz cx="9906000" cy="6858000" type="A4"/>
  <p:notesSz cx="6669088" cy="9928225"/>
  <p:defaultTextStyle>
    <a:defPPr>
      <a:defRPr lang="ru-RU"/>
    </a:defPPr>
    <a:lvl1pPr algn="l" defTabSz="95374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74491" indent="-17457" algn="l" defTabSz="95374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53744" indent="-39674" algn="l" defTabSz="95374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32995" indent="-61891" algn="l" defTabSz="95374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10660" indent="-82520" algn="l" defTabSz="95374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176" algn="l" defTabSz="9140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211" algn="l" defTabSz="9140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9246" algn="l" defTabSz="9140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6281" algn="l" defTabSz="91407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2" orient="horz" pos="4169">
          <p15:clr>
            <a:srgbClr val="A4A3A4"/>
          </p15:clr>
        </p15:guide>
        <p15:guide id="3" pos="6033">
          <p15:clr>
            <a:srgbClr val="A4A3A4"/>
          </p15:clr>
        </p15:guide>
        <p15:guide id="4" pos="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372929"/>
    <a:srgbClr val="FFFF00"/>
    <a:srgbClr val="2323E3"/>
    <a:srgbClr val="FFCC00"/>
    <a:srgbClr val="9966FF"/>
    <a:srgbClr val="9933FF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069" autoAdjust="0"/>
    <p:restoredTop sz="98243" autoAdjust="0"/>
  </p:normalViewPr>
  <p:slideViewPr>
    <p:cSldViewPr>
      <p:cViewPr>
        <p:scale>
          <a:sx n="93" d="100"/>
          <a:sy n="93" d="100"/>
        </p:scale>
        <p:origin x="269" y="-62"/>
      </p:cViewPr>
      <p:guideLst>
        <p:guide orient="horz" pos="799"/>
        <p:guide orient="horz" pos="4169"/>
        <p:guide pos="6033"/>
        <p:guide pos="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290" fontAlgn="auto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290" fontAlgn="auto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CC82E2D-4658-41F8-ABE9-8A2826C31470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47700" y="746125"/>
            <a:ext cx="537368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290" fontAlgn="auto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290" fontAlgn="auto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6D4363F-C2AB-4700-B718-DED958BF2C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913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3744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74491" algn="l" defTabSz="953744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53744" algn="l" defTabSz="953744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432995" algn="l" defTabSz="953744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910660" algn="l" defTabSz="953744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393100" algn="l" defTabSz="9572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1722" algn="l" defTabSz="9572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0342" algn="l" defTabSz="9572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28961" algn="l" defTabSz="9572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42950"/>
            <a:ext cx="538162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50" y="4716463"/>
            <a:ext cx="5335588" cy="44688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4190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42950"/>
            <a:ext cx="538162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50" y="4716463"/>
            <a:ext cx="5335588" cy="44688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379670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42950"/>
            <a:ext cx="538162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50" y="4716463"/>
            <a:ext cx="5335588" cy="44688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9801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42950"/>
            <a:ext cx="538162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750" y="4716463"/>
            <a:ext cx="5335588" cy="44688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41627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5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4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1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0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89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C0B4F-F0F5-46FB-A1DB-E3366F05E8ED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3415E-FC6B-4251-99FC-83BA930520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20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5B964-F64A-438E-A1B0-F3AFE00FF2B6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3DB87-6A2A-4746-8A19-462B625C3D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9885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F3EA4-16B8-4455-A454-6F7DBAE6B0B4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C5708-8673-4824-853F-F4BDEB53FA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7263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055" y="274411"/>
            <a:ext cx="8915892" cy="58522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F3E3F-5641-4C0B-95B3-040C3673AD15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0938B-3947-4A6B-8093-0A57D9B6EC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3949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276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125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90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8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7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6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5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4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3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2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23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391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908" indent="0">
              <a:buNone/>
              <a:defRPr sz="2100" b="1"/>
            </a:lvl2pPr>
            <a:lvl3pPr marL="957816" indent="0">
              <a:buNone/>
              <a:defRPr sz="1900" b="1"/>
            </a:lvl3pPr>
            <a:lvl4pPr marL="1436724" indent="0">
              <a:buNone/>
              <a:defRPr sz="1600" b="1"/>
            </a:lvl4pPr>
            <a:lvl5pPr marL="1915631" indent="0">
              <a:buNone/>
              <a:defRPr sz="1600" b="1"/>
            </a:lvl5pPr>
            <a:lvl6pPr marL="2394539" indent="0">
              <a:buNone/>
              <a:defRPr sz="1600" b="1"/>
            </a:lvl6pPr>
            <a:lvl7pPr marL="2873447" indent="0">
              <a:buNone/>
              <a:defRPr sz="1600" b="1"/>
            </a:lvl7pPr>
            <a:lvl8pPr marL="3352355" indent="0">
              <a:buNone/>
              <a:defRPr sz="1600" b="1"/>
            </a:lvl8pPr>
            <a:lvl9pPr marL="38312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908" indent="0">
              <a:buNone/>
              <a:defRPr sz="2100" b="1"/>
            </a:lvl2pPr>
            <a:lvl3pPr marL="957816" indent="0">
              <a:buNone/>
              <a:defRPr sz="1900" b="1"/>
            </a:lvl3pPr>
            <a:lvl4pPr marL="1436724" indent="0">
              <a:buNone/>
              <a:defRPr sz="1600" b="1"/>
            </a:lvl4pPr>
            <a:lvl5pPr marL="1915631" indent="0">
              <a:buNone/>
              <a:defRPr sz="1600" b="1"/>
            </a:lvl5pPr>
            <a:lvl6pPr marL="2394539" indent="0">
              <a:buNone/>
              <a:defRPr sz="1600" b="1"/>
            </a:lvl6pPr>
            <a:lvl7pPr marL="2873447" indent="0">
              <a:buNone/>
              <a:defRPr sz="1600" b="1"/>
            </a:lvl7pPr>
            <a:lvl8pPr marL="3352355" indent="0">
              <a:buNone/>
              <a:defRPr sz="1600" b="1"/>
            </a:lvl8pPr>
            <a:lvl9pPr marL="38312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791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447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3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24053-5ACC-42FB-B2E2-A8C775755C88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9059B-9587-4611-B8A8-F1B9A7BBEC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05782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908" indent="0">
              <a:buNone/>
              <a:defRPr sz="1300"/>
            </a:lvl2pPr>
            <a:lvl3pPr marL="957816" indent="0">
              <a:buNone/>
              <a:defRPr sz="1000"/>
            </a:lvl3pPr>
            <a:lvl4pPr marL="1436724" indent="0">
              <a:buNone/>
              <a:defRPr sz="1000"/>
            </a:lvl4pPr>
            <a:lvl5pPr marL="1915631" indent="0">
              <a:buNone/>
              <a:defRPr sz="1000"/>
            </a:lvl5pPr>
            <a:lvl6pPr marL="2394539" indent="0">
              <a:buNone/>
              <a:defRPr sz="1000"/>
            </a:lvl6pPr>
            <a:lvl7pPr marL="2873447" indent="0">
              <a:buNone/>
              <a:defRPr sz="1000"/>
            </a:lvl7pPr>
            <a:lvl8pPr marL="3352355" indent="0">
              <a:buNone/>
              <a:defRPr sz="1000"/>
            </a:lvl8pPr>
            <a:lvl9pPr marL="383126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048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908" indent="0">
              <a:buNone/>
              <a:defRPr sz="2900"/>
            </a:lvl2pPr>
            <a:lvl3pPr marL="957816" indent="0">
              <a:buNone/>
              <a:defRPr sz="2500"/>
            </a:lvl3pPr>
            <a:lvl4pPr marL="1436724" indent="0">
              <a:buNone/>
              <a:defRPr sz="2100"/>
            </a:lvl4pPr>
            <a:lvl5pPr marL="1915631" indent="0">
              <a:buNone/>
              <a:defRPr sz="2100"/>
            </a:lvl5pPr>
            <a:lvl6pPr marL="2394539" indent="0">
              <a:buNone/>
              <a:defRPr sz="2100"/>
            </a:lvl6pPr>
            <a:lvl7pPr marL="2873447" indent="0">
              <a:buNone/>
              <a:defRPr sz="2100"/>
            </a:lvl7pPr>
            <a:lvl8pPr marL="3352355" indent="0">
              <a:buNone/>
              <a:defRPr sz="2100"/>
            </a:lvl8pPr>
            <a:lvl9pPr marL="3831263" indent="0">
              <a:buNone/>
              <a:defRPr sz="21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908" indent="0">
              <a:buNone/>
              <a:defRPr sz="1300"/>
            </a:lvl2pPr>
            <a:lvl3pPr marL="957816" indent="0">
              <a:buNone/>
              <a:defRPr sz="1000"/>
            </a:lvl3pPr>
            <a:lvl4pPr marL="1436724" indent="0">
              <a:buNone/>
              <a:defRPr sz="1000"/>
            </a:lvl4pPr>
            <a:lvl5pPr marL="1915631" indent="0">
              <a:buNone/>
              <a:defRPr sz="1000"/>
            </a:lvl5pPr>
            <a:lvl6pPr marL="2394539" indent="0">
              <a:buNone/>
              <a:defRPr sz="1000"/>
            </a:lvl6pPr>
            <a:lvl7pPr marL="2873447" indent="0">
              <a:buNone/>
              <a:defRPr sz="1000"/>
            </a:lvl7pPr>
            <a:lvl8pPr marL="3352355" indent="0">
              <a:buNone/>
              <a:defRPr sz="1000"/>
            </a:lvl8pPr>
            <a:lvl9pPr marL="383126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58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8970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40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62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58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44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31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1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03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289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C6AF2-850F-447B-8A3B-77172E7F812A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9B3F1-C37A-4749-8222-454B9620B6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741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4BC56-3B82-479C-88AB-C2494DD562D6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2578A-2E97-4D9E-BE80-A78DF2799E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10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621" indent="0">
              <a:buNone/>
              <a:defRPr sz="2100" b="1"/>
            </a:lvl2pPr>
            <a:lvl3pPr marL="957240" indent="0">
              <a:buNone/>
              <a:defRPr sz="1900" b="1"/>
            </a:lvl3pPr>
            <a:lvl4pPr marL="1435860" indent="0">
              <a:buNone/>
              <a:defRPr sz="1600" b="1"/>
            </a:lvl4pPr>
            <a:lvl5pPr marL="1914481" indent="0">
              <a:buNone/>
              <a:defRPr sz="1600" b="1"/>
            </a:lvl5pPr>
            <a:lvl6pPr marL="2393100" indent="0">
              <a:buNone/>
              <a:defRPr sz="1600" b="1"/>
            </a:lvl6pPr>
            <a:lvl7pPr marL="2871722" indent="0">
              <a:buNone/>
              <a:defRPr sz="1600" b="1"/>
            </a:lvl7pPr>
            <a:lvl8pPr marL="3350342" indent="0">
              <a:buNone/>
              <a:defRPr sz="1600" b="1"/>
            </a:lvl8pPr>
            <a:lvl9pPr marL="38289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621" indent="0">
              <a:buNone/>
              <a:defRPr sz="2100" b="1"/>
            </a:lvl2pPr>
            <a:lvl3pPr marL="957240" indent="0">
              <a:buNone/>
              <a:defRPr sz="1900" b="1"/>
            </a:lvl3pPr>
            <a:lvl4pPr marL="1435860" indent="0">
              <a:buNone/>
              <a:defRPr sz="1600" b="1"/>
            </a:lvl4pPr>
            <a:lvl5pPr marL="1914481" indent="0">
              <a:buNone/>
              <a:defRPr sz="1600" b="1"/>
            </a:lvl5pPr>
            <a:lvl6pPr marL="2393100" indent="0">
              <a:buNone/>
              <a:defRPr sz="1600" b="1"/>
            </a:lvl6pPr>
            <a:lvl7pPr marL="2871722" indent="0">
              <a:buNone/>
              <a:defRPr sz="1600" b="1"/>
            </a:lvl7pPr>
            <a:lvl8pPr marL="3350342" indent="0">
              <a:buNone/>
              <a:defRPr sz="1600" b="1"/>
            </a:lvl8pPr>
            <a:lvl9pPr marL="38289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03F0D-6D1F-4ED3-A9D5-B14B34504120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800F8-48E7-4D47-8152-8EFA04C028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40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F70AE-FBC3-4C8C-829F-A8FC783D1B9F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4C1E3-B5D0-45ED-8F9B-52C7DED4DD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116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27C21-65EE-4151-9AA4-C643AF5231C2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9B30B-A258-4BFA-9EA2-75040E46D0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227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621" indent="0">
              <a:buNone/>
              <a:defRPr sz="1300"/>
            </a:lvl2pPr>
            <a:lvl3pPr marL="957240" indent="0">
              <a:buNone/>
              <a:defRPr sz="1000"/>
            </a:lvl3pPr>
            <a:lvl4pPr marL="1435860" indent="0">
              <a:buNone/>
              <a:defRPr sz="1000"/>
            </a:lvl4pPr>
            <a:lvl5pPr marL="1914481" indent="0">
              <a:buNone/>
              <a:defRPr sz="1000"/>
            </a:lvl5pPr>
            <a:lvl6pPr marL="2393100" indent="0">
              <a:buNone/>
              <a:defRPr sz="1000"/>
            </a:lvl6pPr>
            <a:lvl7pPr marL="2871722" indent="0">
              <a:buNone/>
              <a:defRPr sz="1000"/>
            </a:lvl7pPr>
            <a:lvl8pPr marL="3350342" indent="0">
              <a:buNone/>
              <a:defRPr sz="1000"/>
            </a:lvl8pPr>
            <a:lvl9pPr marL="38289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624C5-DD96-41EF-8EA7-D39A54EEBC6B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EC2F1-18D9-40F2-8D7C-15E2E2F23F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0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lIns="95722" tIns="47862" rIns="95722" bIns="47862" rtlCol="0">
            <a:normAutofit/>
          </a:bodyPr>
          <a:lstStyle>
            <a:lvl1pPr marL="0" indent="0">
              <a:buNone/>
              <a:defRPr sz="3400"/>
            </a:lvl1pPr>
            <a:lvl2pPr marL="478621" indent="0">
              <a:buNone/>
              <a:defRPr sz="2900"/>
            </a:lvl2pPr>
            <a:lvl3pPr marL="957240" indent="0">
              <a:buNone/>
              <a:defRPr sz="2500"/>
            </a:lvl3pPr>
            <a:lvl4pPr marL="1435860" indent="0">
              <a:buNone/>
              <a:defRPr sz="2100"/>
            </a:lvl4pPr>
            <a:lvl5pPr marL="1914481" indent="0">
              <a:buNone/>
              <a:defRPr sz="2100"/>
            </a:lvl5pPr>
            <a:lvl6pPr marL="2393100" indent="0">
              <a:buNone/>
              <a:defRPr sz="2100"/>
            </a:lvl6pPr>
            <a:lvl7pPr marL="2871722" indent="0">
              <a:buNone/>
              <a:defRPr sz="2100"/>
            </a:lvl7pPr>
            <a:lvl8pPr marL="3350342" indent="0">
              <a:buNone/>
              <a:defRPr sz="2100"/>
            </a:lvl8pPr>
            <a:lvl9pPr marL="3828961" indent="0">
              <a:buNone/>
              <a:defRPr sz="21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621" indent="0">
              <a:buNone/>
              <a:defRPr sz="1300"/>
            </a:lvl2pPr>
            <a:lvl3pPr marL="957240" indent="0">
              <a:buNone/>
              <a:defRPr sz="1000"/>
            </a:lvl3pPr>
            <a:lvl4pPr marL="1435860" indent="0">
              <a:buNone/>
              <a:defRPr sz="1000"/>
            </a:lvl4pPr>
            <a:lvl5pPr marL="1914481" indent="0">
              <a:buNone/>
              <a:defRPr sz="1000"/>
            </a:lvl5pPr>
            <a:lvl6pPr marL="2393100" indent="0">
              <a:buNone/>
              <a:defRPr sz="1000"/>
            </a:lvl6pPr>
            <a:lvl7pPr marL="2871722" indent="0">
              <a:buNone/>
              <a:defRPr sz="1000"/>
            </a:lvl7pPr>
            <a:lvl8pPr marL="3350342" indent="0">
              <a:buNone/>
              <a:defRPr sz="1000"/>
            </a:lvl8pPr>
            <a:lvl9pPr marL="38289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275A1-2263-4562-9F8E-7DD5139042BC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78BB7-C1B2-45BA-BFFF-9EF760058B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751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3" tIns="47857" rIns="95713" bIns="478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3" tIns="47857" rIns="95713" bIns="478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95300" y="6356352"/>
            <a:ext cx="2311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3" tIns="47857" rIns="95713" bIns="47857" numCol="1" anchor="ctr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BC6AF7F-8B23-4216-947A-AFEADD42EA87}" type="datetimeFigureOut">
              <a:rPr lang="ru-RU"/>
              <a:pPr>
                <a:defRPr/>
              </a:pPr>
              <a:t>10.03.2016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356352"/>
            <a:ext cx="31369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3" tIns="47857" rIns="95713" bIns="47857" numCol="1" anchor="ctr" anchorCtr="0" compatLnSpc="1">
            <a:prstTxWarp prst="textNoShape">
              <a:avLst/>
            </a:prstTxWarp>
          </a:bodyPr>
          <a:lstStyle>
            <a:lvl1pPr algn="ctr">
              <a:defRPr sz="13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356352"/>
            <a:ext cx="2311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3" tIns="47857" rIns="95713" bIns="47857" numCol="1" anchor="ctr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14BBEB1-D343-4996-AB0C-DCE6FB9C3A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53744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defTabSz="953744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Times New Roman" pitchFamily="18" charset="0"/>
        </a:defRPr>
      </a:lvl2pPr>
      <a:lvl3pPr algn="ctr" defTabSz="953744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Times New Roman" pitchFamily="18" charset="0"/>
        </a:defRPr>
      </a:lvl3pPr>
      <a:lvl4pPr algn="ctr" defTabSz="953744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Times New Roman" pitchFamily="18" charset="0"/>
        </a:defRPr>
      </a:lvl4pPr>
      <a:lvl5pPr algn="ctr" defTabSz="953744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Times New Roman" pitchFamily="18" charset="0"/>
        </a:defRPr>
      </a:lvl5pPr>
      <a:lvl6pPr marL="478677" algn="ctr" defTabSz="955694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6pPr>
      <a:lvl7pPr marL="957356" algn="ctr" defTabSz="955694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7pPr>
      <a:lvl8pPr marL="1436033" algn="ctr" defTabSz="955694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8pPr>
      <a:lvl9pPr marL="1914712" algn="ctr" defTabSz="955694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</a:defRPr>
      </a:lvl9pPr>
    </p:titleStyle>
    <p:bodyStyle>
      <a:lvl1pPr marL="355472" indent="-355472" algn="l" defTabSz="95374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72834" indent="-293582" algn="l" defTabSz="95374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91783" indent="-234866" algn="l" defTabSz="95374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69448" indent="-234866" algn="l" defTabSz="95374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150287" indent="-234866" algn="l" defTabSz="95374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632410" indent="-239310" algn="l" defTabSz="95724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1031" indent="-239310" algn="l" defTabSz="95724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9653" indent="-239310" algn="l" defTabSz="95724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8272" indent="-239310" algn="l" defTabSz="95724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621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240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860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4481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100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1722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0342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28961" algn="l" defTabSz="9572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5782" tIns="47891" rIns="95782" bIns="4789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82" tIns="47891" rIns="95782" bIns="4789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5782" tIns="47891" rIns="95782" bIns="4789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7816"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57816" fontAlgn="auto">
                <a:spcBef>
                  <a:spcPts val="0"/>
                </a:spcBef>
                <a:spcAft>
                  <a:spcPts val="0"/>
                </a:spcAft>
              </a:pPr>
              <a:t>10.03.2016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5782" tIns="47891" rIns="95782" bIns="4789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7816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5782" tIns="47891" rIns="95782" bIns="4789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7816"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5781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95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57816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181" indent="-359181" algn="l" defTabSz="957816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225" indent="-299317" algn="l" defTabSz="95781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7270" indent="-239454" algn="l" defTabSz="957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6177" indent="-239454" algn="l" defTabSz="95781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085" indent="-239454" algn="l" defTabSz="957816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993" indent="-239454" algn="l" defTabSz="9578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901" indent="-239454" algn="l" defTabSz="9578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809" indent="-239454" algn="l" defTabSz="9578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717" indent="-239454" algn="l" defTabSz="9578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08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16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24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31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39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447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355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263" algn="l" defTabSz="9578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file:///F:\snip\II-26-76.htm" TargetMode="External"/><Relationship Id="rId3" Type="http://schemas.openxmlformats.org/officeDocument/2006/relationships/hyperlink" Target="file:///F:\Snip\2-04-01-85.htm" TargetMode="External"/><Relationship Id="rId7" Type="http://schemas.openxmlformats.org/officeDocument/2006/relationships/hyperlink" Target="file:///F:\Snip\3-05-06-85.htm" TargetMode="External"/><Relationship Id="rId2" Type="http://schemas.openxmlformats.org/officeDocument/2006/relationships/hyperlink" Target="file:///F:\Snip\21-01-97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F:\Snip\2-08-02-89.htm" TargetMode="External"/><Relationship Id="rId5" Type="http://schemas.openxmlformats.org/officeDocument/2006/relationships/hyperlink" Target="file:///F:\Snip\41-01-2003.htm" TargetMode="External"/><Relationship Id="rId10" Type="http://schemas.openxmlformats.org/officeDocument/2006/relationships/hyperlink" Target="file:///F:\Gost_r\12_4_026-2001.htm" TargetMode="External"/><Relationship Id="rId4" Type="http://schemas.openxmlformats.org/officeDocument/2006/relationships/hyperlink" Target="file:///F:\Snip\2-04-02-84.htm" TargetMode="External"/><Relationship Id="rId9" Type="http://schemas.openxmlformats.org/officeDocument/2006/relationships/hyperlink" Target="file:///F:\Gost_r\12_2_143-2002.ht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заставка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4"/>
          <p:cNvSpPr txBox="1">
            <a:spLocks/>
          </p:cNvSpPr>
          <p:nvPr/>
        </p:nvSpPr>
        <p:spPr bwMode="auto">
          <a:xfrm>
            <a:off x="0" y="6524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13" tIns="47857" rIns="95713" bIns="47857" anchor="ctr"/>
          <a:lstStyle>
            <a:lvl1pPr defTabSz="11541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1541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1541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1541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1541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154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154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154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154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ПАСПОРТ ОБЪЕКТА</a:t>
            </a:r>
          </a:p>
          <a:p>
            <a:pPr algn="ctr" eaLnBrk="1" hangingPunct="1">
              <a:defRPr/>
            </a:pP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МИНИСТЕРСТВА ОБРАЗОВАНИЯ РД</a:t>
            </a:r>
          </a:p>
          <a:p>
            <a:pPr algn="ctr" eaLnBrk="1" hangingPunct="1">
              <a:defRPr/>
            </a:pP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МКОУ «ХУДИГСКАЯ СОШ»</a:t>
            </a:r>
          </a:p>
          <a:p>
            <a:pPr algn="ctr" eaLnBrk="1" hangingPunct="1">
              <a:defRPr/>
            </a:pP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368386 РД Агульский район 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с.ХУДИГ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33020" y="692696"/>
            <a:ext cx="428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2672" y="1772816"/>
            <a:ext cx="4690367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ДЕКЛАРАЦИЯ</a:t>
            </a:r>
            <a:endParaRPr lang="ru-RU" sz="1100" dirty="0"/>
          </a:p>
          <a:p>
            <a:r>
              <a:rPr lang="ru-RU" sz="1100" b="1" dirty="0"/>
              <a:t>ПОЖАРНОЙ БЕЗОПАСНОСТИ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Настоящая декларация составлена в отношении</a:t>
            </a:r>
            <a:endParaRPr lang="ru-RU" sz="1100" dirty="0"/>
          </a:p>
          <a:p>
            <a:r>
              <a:rPr lang="ru-RU" sz="1100" b="1" dirty="0"/>
              <a:t> </a:t>
            </a:r>
            <a:r>
              <a:rPr lang="ru-RU" sz="1100" b="1" u="sng" dirty="0"/>
              <a:t>муниципального казенного общеобразовательного учреждения </a:t>
            </a:r>
            <a:r>
              <a:rPr lang="ru-RU" sz="1100" b="1" u="sng" dirty="0" smtClean="0"/>
              <a:t>«</a:t>
            </a:r>
            <a:r>
              <a:rPr lang="ru-RU" sz="1100" b="1" u="sng" dirty="0" err="1" smtClean="0"/>
              <a:t>Х</a:t>
            </a:r>
            <a:r>
              <a:rPr lang="ru-RU" sz="1050" b="1" u="sng" dirty="0" err="1" smtClean="0"/>
              <a:t>удигская</a:t>
            </a:r>
            <a:r>
              <a:rPr lang="ru-RU" sz="1050" b="1" u="sng" dirty="0" smtClean="0"/>
              <a:t> </a:t>
            </a:r>
            <a:r>
              <a:rPr lang="ru-RU" sz="1100" b="1" u="sng" dirty="0" smtClean="0"/>
              <a:t>средняя   </a:t>
            </a:r>
            <a:r>
              <a:rPr lang="ru-RU" sz="1100" b="1" u="sng" dirty="0"/>
              <a:t>общеобразовательная школа»   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Основной государственный регистрационный номер записи о государственной регистрации юридического лица   </a:t>
            </a:r>
            <a:r>
              <a:rPr lang="ru-RU" sz="1100" dirty="0"/>
              <a:t>1020501802551</a:t>
            </a:r>
          </a:p>
          <a:p>
            <a:r>
              <a:rPr lang="ru-RU" sz="1100" b="1" dirty="0"/>
              <a:t>Идентификационный номер налогоплательщика </a:t>
            </a:r>
            <a:r>
              <a:rPr lang="ru-RU" sz="1100" dirty="0"/>
              <a:t>0501001870</a:t>
            </a:r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Место нахождения объекта защиты: </a:t>
            </a:r>
            <a:r>
              <a:rPr lang="ru-RU" sz="1100" dirty="0"/>
              <a:t>368389, Республика Дагестан, Агульский район, </a:t>
            </a:r>
            <a:r>
              <a:rPr lang="ru-RU" sz="1100" dirty="0" smtClean="0"/>
              <a:t>село </a:t>
            </a:r>
            <a:r>
              <a:rPr lang="ru-RU" sz="1100" dirty="0" err="1" smtClean="0"/>
              <a:t>Худиг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Почтовый и электронный адреса, телефон юридического лица и объекта защиты:</a:t>
            </a:r>
            <a:r>
              <a:rPr lang="ru-RU" sz="1100" dirty="0"/>
              <a:t> 368389, Республика Дагестан, Агульский район,   село </a:t>
            </a:r>
            <a:r>
              <a:rPr lang="ru-RU" sz="1100" dirty="0" err="1" smtClean="0"/>
              <a:t>Худиг</a:t>
            </a:r>
            <a:r>
              <a:rPr lang="ru-RU" sz="1100" dirty="0" smtClean="0"/>
              <a:t> </a:t>
            </a:r>
            <a:r>
              <a:rPr lang="ru-RU" sz="1100" b="1" dirty="0" smtClean="0"/>
              <a:t>электронный </a:t>
            </a:r>
            <a:r>
              <a:rPr lang="ru-RU" sz="1100" b="1" dirty="0"/>
              <a:t>адрес:</a:t>
            </a:r>
            <a:r>
              <a:rPr lang="ru-RU" sz="1100" dirty="0"/>
              <a:t> </a:t>
            </a:r>
            <a:r>
              <a:rPr lang="en-US" sz="1100" dirty="0" smtClean="0"/>
              <a:t>hudig05</a:t>
            </a:r>
            <a:r>
              <a:rPr lang="ru-RU" sz="1100" dirty="0" smtClean="0"/>
              <a:t>@</a:t>
            </a:r>
            <a:r>
              <a:rPr lang="en-US" sz="1100" dirty="0"/>
              <a:t>mail</a:t>
            </a:r>
            <a:r>
              <a:rPr lang="ru-RU" sz="1100" dirty="0"/>
              <a:t>.</a:t>
            </a:r>
            <a:r>
              <a:rPr lang="en-US" sz="1100" dirty="0"/>
              <a:t>ru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b="1" dirty="0"/>
              <a:t> </a:t>
            </a:r>
            <a:endParaRPr lang="ru-RU" sz="1100" dirty="0"/>
          </a:p>
          <a:p>
            <a:r>
              <a:rPr lang="ru-RU" sz="1100" dirty="0"/>
              <a:t>Декларация разработана на основании требований следующих нормативно-правовых до­кументов:</a:t>
            </a:r>
          </a:p>
          <a:p>
            <a:pPr lvl="0"/>
            <a:r>
              <a:rPr lang="ru-RU" sz="1100" dirty="0"/>
              <a:t>Федеральный закон от 22 июля 2008 года N 123-ФЗ «Технический регламент о требовани­ях пожарной безопасности».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8464" y="822544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/>
              <a:t>Отделение ГО и ЧС</a:t>
            </a:r>
          </a:p>
          <a:p>
            <a:r>
              <a:rPr lang="ru-RU" sz="1200" dirty="0"/>
              <a:t> Агульского района МЧС России </a:t>
            </a:r>
          </a:p>
          <a:p>
            <a:r>
              <a:rPr lang="ru-RU" sz="1200" dirty="0"/>
              <a:t>по Республики Дагестан</a:t>
            </a:r>
          </a:p>
          <a:p>
            <a:r>
              <a:rPr lang="ru-RU" sz="1200" i="1" dirty="0"/>
              <a:t>«__»______________ </a:t>
            </a:r>
            <a:r>
              <a:rPr lang="ru-RU" sz="1200" dirty="0"/>
              <a:t>20___ г.</a:t>
            </a:r>
          </a:p>
          <a:p>
            <a:r>
              <a:rPr lang="ru-RU" sz="1200" dirty="0"/>
              <a:t>Регистрационный № ____________________________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109084" y="684044"/>
            <a:ext cx="477298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6263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Приказ МЧС России от 24 февраля 2009 г. N 91 «Об утверждении формы и порядка регистрации декларации пожарной безопасности» (зарегистрирован в Минюсте РФ 23 марта 2009 г. Регистрационный N 13577).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6263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Приказ МЧС России  от 26.03.2010 г. №135 «О внесении изменений в Приказ МЧС России от 24.02.2009 г. от №91».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4490826"/>
              </p:ext>
            </p:extLst>
          </p:nvPr>
        </p:nvGraphicFramePr>
        <p:xfrm>
          <a:off x="5817096" y="1988840"/>
          <a:ext cx="3593604" cy="46085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93604"/>
              </a:tblGrid>
              <a:tr h="4608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</a:rPr>
                        <a:t>Оценка пожарного риска, обеспеченного на объекте защиты</a:t>
                      </a:r>
                      <a:endParaRPr lang="ru-RU" sz="1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Оценка пожарного риска на объекте защиты не проводилась, так как объект действовал до дня вступления в силу Федерального закона  от 22 июля 2008 г.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123-ФЗ "Технический рег­ламент о требованиях пожарной безопасности" (в соответствии с Приказом МЧС России  от 26.03.2010 г. №135 «О внесении изменений в Приказ МЧС России от 24.02.2009 г. от №91 «Об утверждении формы и порядка регистрации декларации пожарной безопасности».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2305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8532606"/>
              </p:ext>
            </p:extLst>
          </p:nvPr>
        </p:nvGraphicFramePr>
        <p:xfrm>
          <a:off x="344488" y="620688"/>
          <a:ext cx="9217024" cy="61596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17024"/>
              </a:tblGrid>
              <a:tr h="6159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</a:rPr>
                        <a:t>Перечень федеральных законов о технических регламентах и нормативных документов по пожарной безопасности, выполнение которых обеспечивается на объекте защиты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       3.1. На объекте выполняются требования нормативных документов: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Федерального закона от 22 июля 2008 года N 123-ФЗ «Технический 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регламент о требованиях пожарной безопасности»;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  </a:t>
                      </a:r>
                      <a:r>
                        <a:rPr lang="ru-RU" sz="1000" u="none" strike="noStrike" dirty="0">
                          <a:effectLst/>
                          <a:hlinkClick r:id="rId2"/>
                        </a:rPr>
                        <a:t>СНиП 21-01-97*</a:t>
                      </a:r>
                      <a:r>
                        <a:rPr lang="ru-RU" sz="1000" dirty="0">
                          <a:effectLst/>
                        </a:rPr>
                        <a:t> «Пожарная безопасность зданий и сооружений».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3"/>
                        </a:rPr>
                        <a:t>СНиП 2.04.01-85*</a:t>
                      </a:r>
                      <a:r>
                        <a:rPr lang="ru-RU" sz="1000" dirty="0">
                          <a:effectLst/>
                        </a:rPr>
                        <a:t> «Внутренний водопровод и канализация зданий».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4"/>
                        </a:rPr>
                        <a:t>СНиП 2.04.02-84*</a:t>
                      </a:r>
                      <a:r>
                        <a:rPr lang="ru-RU" sz="1000" dirty="0">
                          <a:effectLst/>
                        </a:rPr>
                        <a:t> «Водоснабжение. Наружные сети и сооружения».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5"/>
                        </a:rPr>
                        <a:t>СНиП 41-01-2003</a:t>
                      </a:r>
                      <a:r>
                        <a:rPr lang="ru-RU" sz="1000" dirty="0">
                          <a:effectLst/>
                        </a:rPr>
                        <a:t> "Отопление, вентиляция и кондиционирование".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СНиП 2.04.09-84 «Пожарная автоматика зданий и сооружений».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6"/>
                        </a:rPr>
                        <a:t>СНиП 2.08.02-89*</a:t>
                      </a:r>
                      <a:r>
                        <a:rPr lang="ru-RU" sz="1000" dirty="0">
                          <a:effectLst/>
                        </a:rPr>
                        <a:t> «Общественные здания и сооружения».</a:t>
                      </a:r>
                      <a:br>
                        <a:rPr lang="ru-RU" sz="1000" dirty="0">
                          <a:effectLst/>
                        </a:rPr>
                      </a:b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7"/>
                        </a:rPr>
                        <a:t>СНиП 3.05.06-85</a:t>
                      </a:r>
                      <a:r>
                        <a:rPr lang="ru-RU" sz="1000" dirty="0">
                          <a:effectLst/>
                        </a:rPr>
                        <a:t> «Электротехнические устройства».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5"/>
                        </a:rPr>
                        <a:t>СНиП 41-01-2003</a:t>
                      </a:r>
                      <a:r>
                        <a:rPr lang="ru-RU" sz="1000" dirty="0">
                          <a:effectLst/>
                        </a:rPr>
                        <a:t> «Отопление, вентиляция и кондиционирование». </a:t>
                      </a:r>
                    </a:p>
                    <a:p>
                      <a:pPr marL="281940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-  </a:t>
                      </a:r>
                      <a:r>
                        <a:rPr lang="ru-RU" sz="1000" u="none" strike="noStrike" dirty="0">
                          <a:effectLst/>
                          <a:hlinkClick r:id="rId8"/>
                        </a:rPr>
                        <a:t>СНиП II-26-76</a:t>
                      </a:r>
                      <a:r>
                        <a:rPr lang="ru-RU" sz="1000" dirty="0">
                          <a:effectLst/>
                        </a:rPr>
                        <a:t> «Кровли».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      -  </a:t>
                      </a:r>
                      <a:r>
                        <a:rPr lang="ru-RU" sz="1000" u="none" strike="noStrike" dirty="0">
                          <a:effectLst/>
                          <a:hlinkClick r:id="rId9"/>
                        </a:rPr>
                        <a:t>ГОСТ Р 12.2.143-2002</a:t>
                      </a:r>
                      <a:r>
                        <a:rPr lang="ru-RU" sz="1000" dirty="0">
                          <a:effectLst/>
                        </a:rPr>
                        <a:t> «Системы фотолюминесцентные эвакуационные. Элементы систем. Классификация. Общие технические требования. Методы контроля».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        -  </a:t>
                      </a:r>
                      <a:r>
                        <a:rPr lang="ru-RU" sz="1000" u="none" strike="noStrike" dirty="0">
                          <a:effectLst/>
                          <a:hlinkClick r:id="rId10"/>
                        </a:rPr>
                        <a:t>ГОСТ Р 12.4.026-2001</a:t>
                      </a:r>
                      <a:r>
                        <a:rPr lang="ru-RU" sz="1000" dirty="0">
                          <a:effectLst/>
                        </a:rPr>
                        <a:t> «Цвета сигнальные, знаки безопасности и разметка сигнальная. Назначение и правила применения. Общие технические требования и характеристики. Методы испытаний».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СП 1.13130.2002 «Системы противопожарной защиты. Эвакуационные пути и вы­ходы», приказ МЧС России от 25.03.2009 № 171;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СП 2.13130.2009 «Системы противопожарной защиты. Обеспечение огнестойко­сти объектов защиты», приказ МЧС России от 25.03.2009 № 172;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СП 3.13130.2009 «Системы противопожарной защиты. Система оповещения и управления эвакуацией людей при пожаре. Требования пожарной безопасности», приказ МЧС России от 25.03.2009 № 173;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СП 4.13130.2009 «Системы противопожарной защиты. Ограничение распростра­нения пожара на объектах защиты. Требования к объемно-планировочным и конструк­тивным решениям», приказ МЧС России от 25.03.2009 № 174;</a:t>
                      </a:r>
                    </a:p>
                    <a:p>
                      <a:pPr indent="365760" algn="just">
                        <a:spcAft>
                          <a:spcPts val="0"/>
                        </a:spcAft>
                        <a:tabLst>
                          <a:tab pos="530225" algn="l"/>
                        </a:tabLst>
                      </a:pPr>
                      <a:r>
                        <a:rPr lang="ru-RU" sz="1000" dirty="0">
                          <a:effectLst/>
                        </a:rPr>
                        <a:t>-	СП 5.13130.2009 «Системы противопожарной защиты. Установки пожарной сиг­нализации и пожаротушения автоматические. Нормы и правила проектирования», приказ МЧС России от 25.03.2009 № 175;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69265" algn="l"/>
                        </a:tabLst>
                      </a:pPr>
                      <a:r>
                        <a:rPr lang="ru-RU" sz="1000" dirty="0">
                          <a:effectLst/>
                        </a:rPr>
                        <a:t>-СП 6.13130.2009 «Системы противопожарной защиты. Электрооборудование.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   -    «Требования пожарной безопасности», приказ МЧС России от 25.03.2009 № 176;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7.13130.2009 «Отопление, вентиляция и кондиционирование, противопожар­ные требования», приказ МЧС России от 25.03.2009 № 177;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8.13130.2009 «Системы противопожарной защиты. Источники наружного про­тивопожарного водоснабжения. Требования пожарной безопасности», приказ МЧС Рос­сии от 25.03.2009 № 178;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9.13130.2009 «Техника пожарная. Огнетушители. Требования к эксплуатации», приказ МЧС России от 25.03.2009 № 179;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10.13130.2009 «Системы противопожарной защиты. Внутренний противопо­жарный водопровод. Требования пожарной безопасности», приказ МЧС России от 25.03.2009 № 180;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11.13130.2009 «Места дислокации подразделений пожарной охраны. Порядок и методика определения», приказ МЧС России от 25.03.2009 № 181;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СП 12.13130.2009 «Определение категорий помещений, зданий и наружных уста­новок по взрывопожарной и пожарной опасности», приказ МЧС РФ от 25.03.2009 № 182;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454025" algn="l"/>
                        </a:tabLst>
                      </a:pPr>
                      <a:r>
                        <a:rPr lang="ru-RU" sz="1000" dirty="0">
                          <a:effectLst/>
                        </a:rPr>
                        <a:t>Правила пожарной безопасности в Российской Федерации (ППБ 01-03), утвержде­ны приказом МЧС России от 18 июня 2003 г. № 313.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4289" marR="6428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7558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3744536"/>
              </p:ext>
            </p:extLst>
          </p:nvPr>
        </p:nvGraphicFramePr>
        <p:xfrm>
          <a:off x="416496" y="260648"/>
          <a:ext cx="9001000" cy="633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01000"/>
              </a:tblGrid>
              <a:tr h="633670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3.2. Характеристика здания</a:t>
                      </a:r>
                    </a:p>
                    <a:p>
                      <a:pPr indent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Объект защиты(здание школы)  расположен  в отдельно стоящем одноэтажном здании   1938 года постройки. Здание </a:t>
                      </a:r>
                      <a:r>
                        <a:rPr lang="en-US" sz="1100" dirty="0">
                          <a:effectLst/>
                        </a:rPr>
                        <a:t>II</a:t>
                      </a:r>
                      <a:r>
                        <a:rPr lang="ru-RU" sz="1100" dirty="0">
                          <a:effectLst/>
                        </a:rPr>
                        <a:t> степени огнестойкости (стены каменные, перекрытия деревянные, кровля  шиферная). Площадь здания 450 кв.метров </a:t>
                      </a:r>
                    </a:p>
                    <a:p>
                      <a:pPr indent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Имеется чердачное помещение 450 кв.метров, деревянные конструкции представляют собой </a:t>
                      </a:r>
                      <a:r>
                        <a:rPr lang="ru-RU" sz="1100" dirty="0" smtClean="0">
                          <a:effectLst/>
                        </a:rPr>
                        <a:t>трудно горючий </a:t>
                      </a:r>
                      <a:r>
                        <a:rPr lang="ru-RU" sz="1100" dirty="0">
                          <a:effectLst/>
                        </a:rPr>
                        <a:t>материал, качество защитной обработки соответствует ГОСТ Р 5392-2009.Подвал отсутствует</a:t>
                      </a:r>
                    </a:p>
                    <a:p>
                      <a:pPr indent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Капитального ремонта школы со дня постройки не было.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  Ограждение имеется.</a:t>
                      </a:r>
                    </a:p>
                    <a:p>
                      <a:pPr indent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Класс функциональной пожарной опасности:  </a:t>
                      </a:r>
                    </a:p>
                    <a:p>
                      <a:pPr indent="33845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 4.1 – общеобразовательная школа  (ст. 32 ч.1 в № 123-ФЗ).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Строительно-конструктивный тип здания. </a:t>
                      </a:r>
                    </a:p>
                    <a:p>
                      <a:pPr marL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Фундамент – каменный.</a:t>
                      </a:r>
                    </a:p>
                    <a:p>
                      <a:pPr marL="3752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Стены – каменные, перегородки – каменные,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перекрытия – деревянные,  кровля –шиферная</a:t>
                      </a:r>
                    </a:p>
                    <a:p>
                      <a:pPr marL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Отделка потолков – покраска.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Отделка стен – штукатурка, водоэмульсионная краска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Оконные проемы –   пластиковые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Двери – деревянные.</a:t>
                      </a:r>
                    </a:p>
                    <a:p>
                      <a:pPr marL="15875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3.3. Оценка соответствия объекта защиты требованиям</a:t>
                      </a:r>
                    </a:p>
                    <a:p>
                      <a:pPr marL="15875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    пожарной безопасности.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3.3.1. Проезды и подъезды к зданию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Подъезд пожарных автомобилей к зданию обеспечен с четырех сторон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соответствует п.1, п.3 ст.67 №123-ФЗ). Расстояние от края подъездов до стен здания соответствует требованиям п.6 статьи 67  №123-ФЗ – не менее 6 метров.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Отсутствие в данной зоне ограждений, воздушных линий электропередачи и рядовой посадки деревьев позволяет беспрепятственно установить специальную пожарную технику для спасения людей и доступа пожарных подразделений в помещения школы.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Противопожарные расстояния между объектом защиты и прилегающими  общественными и жилыми зданиями II степени огнестойкости   соответствуют требованиям статьи 69 табл.11  № 123-ФЗ.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just"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3.3.2. Классификация по пожарной и взрывопожарной опасности.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Пожарная нагрузка в помещениях представляет собой: электронное оборудование, стеллажи, несгораемые изделия в сгораемой упаковке, инвентарь и др. материалы.</a:t>
                      </a:r>
                    </a:p>
                    <a:p>
                      <a:pPr indent="45085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Помещения по категории пожарной и взрывопожарной опасности относятся к категории В (пожароопасные).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5181" marR="8518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472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9843394"/>
              </p:ext>
            </p:extLst>
          </p:nvPr>
        </p:nvGraphicFramePr>
        <p:xfrm>
          <a:off x="416496" y="476672"/>
          <a:ext cx="8928991" cy="59766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28991"/>
              </a:tblGrid>
              <a:tr h="5976664">
                <a:tc>
                  <a:txBody>
                    <a:bodyPr/>
                    <a:lstStyle/>
                    <a:p>
                      <a:pPr algn="just">
                        <a:spcBef>
                          <a:spcPts val="89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3.3.3. Ограничение распространения пожара.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 здании применяются основные строительные конструкции с пределами огнестойкости и классами пожарной опасности, соответствующими степени огнестойкости здания и классу их конструктивной пожарной опасности.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Применяются устройства аварийного отключения электрооборудования.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Имеются первичные средства пожаротушения, система автоматической пожарной сигнализации, система оповещения и управления эвакуацией людей при пожаре.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 объекте защиты предусмотрены конструктивные, объемно-планировочные и инженерно-технические решения, обеспечивающие в случае пожара: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ограничение распространения опасных факторов пожара по помещениям;</a:t>
                      </a:r>
                    </a:p>
                    <a:p>
                      <a:pPr indent="454025" algn="just">
                        <a:spcAft>
                          <a:spcPts val="0"/>
                        </a:spcAft>
                        <a:tabLst>
                          <a:tab pos="539750" algn="l"/>
                        </a:tabLst>
                      </a:pPr>
                      <a:r>
                        <a:rPr lang="ru-RU" sz="1100" dirty="0">
                          <a:effectLst/>
                        </a:rPr>
                        <a:t>-	возможность эвакуации людей наружу до наступления угрозы их жизни и здоро­вью вследствие воздействия опасных факторов пожара;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  <a:tabLst>
                          <a:tab pos="542290" algn="l"/>
                        </a:tabLst>
                      </a:pPr>
                      <a:r>
                        <a:rPr lang="ru-RU" sz="1100" dirty="0">
                          <a:effectLst/>
                        </a:rPr>
                        <a:t>-	возможность спасения людей;</a:t>
                      </a:r>
                    </a:p>
                    <a:p>
                      <a:pPr indent="454025" algn="just">
                        <a:spcAft>
                          <a:spcPts val="0"/>
                        </a:spcAft>
                        <a:tabLst>
                          <a:tab pos="539750" algn="l"/>
                        </a:tabLst>
                      </a:pPr>
                      <a:r>
                        <a:rPr lang="ru-RU" sz="1100" dirty="0">
                          <a:effectLst/>
                        </a:rPr>
                        <a:t>-	возможность доступа личного состава подразделений пожарной охраны и пода­чи средств пожаротушения к очагу пожара, а также проведения мероприятий по спасе­нию людей и материальных ценностей.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Соответствует требованиям СП 4.13130.2009 «Системы противопожарной защиты</a:t>
                      </a:r>
                    </a:p>
                    <a:p>
                      <a:pPr algn="just">
                        <a:spcBef>
                          <a:spcPts val="86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3.3.4. Эвакуационные пути и выходы.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Эвакуационные пути и выходы обеспечивают безопасную эвакуацию людей в слу­чае возникновения пожара до наступления воздействия на них опасных факторов в соот­ветствии с требованиями п.3 статьи 89 №123-ФЗ.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 организации имеется планы эвакуации, разработанный в соответствии с ГОСТ Р 12.4.143- 2002.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Организация  обеспечена двумя самостоятельными эвакуационными выходами (соответствует п.9 ст.89 №123-ФЗ).</a:t>
                      </a:r>
                    </a:p>
                    <a:p>
                      <a:pPr indent="35941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Высота горизонтальных участков путей эвакуации составляет в свету не менее 2 метров, ши­рина горизонтальных участков путей эвакуации более 1,3 метра (соответствует требова­ниям п. 4.3.3, 4.3.4 СП 1.13130.2009).</a:t>
                      </a:r>
                    </a:p>
                    <a:p>
                      <a:pPr indent="35687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Двери эвакуационных выходов объекта защиты соответ­ствуют п. 4.2.5 СП 1.13130.2009 и открываются по направлению выхода из помещений (соот­ветствует требованиям п. 4.2.6 СП 1.13130.2009).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Расстояние по путям эвакуации от дверей наиболее удаленных помещений до выхо­да наружу не более 8 м. (соответствует требованиям п. 8.3.3 таб. 26      СП 1.13130.2009).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 полу на путях эвакуации перепады высот отсутствуют (соответствует требовани­ям п. 4.3.3 СП 1.13130.2009).</a:t>
                      </a:r>
                    </a:p>
                    <a:p>
                      <a:pPr indent="36258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Металлические решетки находятся в кабинете  информатики(2 глухие)</a:t>
                      </a:r>
                    </a:p>
                    <a:p>
                      <a:pPr indent="45085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Отделочные материалы стен, потолка и покрытие полов на путях эвакуации выполнены в со­ответствии с требованием таб. 28 №123-ФЗ и п.4.3.2 СП 1.13130.2009 из негорючих и трудно-горючих материалов: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  <a:tabLst>
                          <a:tab pos="542290" algn="l"/>
                        </a:tabLst>
                      </a:pPr>
                      <a:r>
                        <a:rPr lang="ru-RU" sz="1100" dirty="0">
                          <a:effectLst/>
                        </a:rPr>
                        <a:t>-	отделка стен на путях эвакуации – штукатурка, покраска;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57530" algn="l"/>
                        </a:tabLst>
                      </a:pPr>
                      <a:r>
                        <a:rPr lang="ru-RU" sz="1100" dirty="0">
                          <a:effectLst/>
                        </a:rPr>
                        <a:t>потолки – покраска;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6704" marR="8670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6437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2478029"/>
              </p:ext>
            </p:extLst>
          </p:nvPr>
        </p:nvGraphicFramePr>
        <p:xfrm>
          <a:off x="344488" y="476673"/>
          <a:ext cx="9073008" cy="5949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73008"/>
              </a:tblGrid>
              <a:tr h="5949370">
                <a:tc>
                  <a:txBody>
                    <a:bodyPr/>
                    <a:lstStyle/>
                    <a:p>
                      <a:pPr algn="just">
                        <a:spcBef>
                          <a:spcPts val="21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3.3.10 Первичные средства пожаротушения.</a:t>
                      </a:r>
                    </a:p>
                    <a:p>
                      <a:pPr indent="38989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Помещения укомплектованы  ОП ( по нормам-10, имеется 3 </a:t>
                      </a:r>
                      <a:r>
                        <a:rPr lang="ru-RU" sz="1100" dirty="0" smtClean="0">
                          <a:effectLst/>
                        </a:rPr>
                        <a:t>шт. </a:t>
                      </a:r>
                      <a:r>
                        <a:rPr lang="ru-RU" sz="1100" dirty="0">
                          <a:effectLst/>
                        </a:rPr>
                        <a:t>)  в соответствии с требо­ваниями ППБ 01-03, приложением №3. Огнетушители равномерно размещены по помещениям.</a:t>
                      </a:r>
                    </a:p>
                    <a:p>
                      <a:pPr indent="38989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Внутренний противопожарный водопровод не предусматривается. Имеется емкость для воды 5 тонн</a:t>
                      </a:r>
                    </a:p>
                    <a:p>
                      <a:pPr indent="39624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первичных средств пожаротушения соответствует предъявляемым требованиям: огнетушители промаркированы, заведен журнал учета наличия, проверки и состояния первичных средств пожаротушения в соответствии п. 108 ППБ 01-03. 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Распоряжением директора назначен ответственный за содержание первичных средств пожаротушения в исправном состоянии.</a:t>
                      </a:r>
                    </a:p>
                    <a:p>
                      <a:pPr indent="39306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Наружное пожаротушение предусмотрено от существующих пожарных гидрантов на городской сети водопровода.  </a:t>
                      </a:r>
                    </a:p>
                    <a:p>
                      <a:pPr marL="1414145" algn="just">
                        <a:spcBef>
                          <a:spcPts val="21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just">
                        <a:spcBef>
                          <a:spcPts val="21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Организационно-технические мероприятия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849880" algn="ctr"/>
                        </a:tabLst>
                      </a:pPr>
                      <a:r>
                        <a:rPr lang="ru-RU" sz="1100" dirty="0">
                          <a:effectLst/>
                        </a:rPr>
                        <a:t>      С целью обеспечения безопасной жизнедеятельности обучающихся и работников, а также безопасной эксплуатации зданий объекта защиты выполняются следующие мероприятия режимного характера: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40995" algn="l"/>
                          <a:tab pos="2849880" algn="ctr"/>
                        </a:tabLst>
                      </a:pPr>
                      <a:r>
                        <a:rPr lang="ru-RU" sz="1100" dirty="0">
                          <a:effectLst/>
                        </a:rPr>
                        <a:t>      -на объекте разработаны инструкции о мерах пожарной безопасности для учреждения, для дежурного  персонала, п</a:t>
                      </a:r>
                      <a:r>
                        <a:rPr lang="en-US" sz="1100" dirty="0">
                          <a:effectLst/>
                        </a:rPr>
                        <a:t>p</a:t>
                      </a:r>
                      <a:r>
                        <a:rPr lang="ru-RU" sz="1100" dirty="0">
                          <a:effectLst/>
                        </a:rPr>
                        <a:t>и проведении массовых мероприятий;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40995" algn="l"/>
                          <a:tab pos="2849880" algn="ctr"/>
                          <a:tab pos="5757545" algn="r"/>
                        </a:tabLst>
                      </a:pPr>
                      <a:r>
                        <a:rPr lang="ru-RU" sz="1100" dirty="0">
                          <a:effectLst/>
                        </a:rPr>
                        <a:t>      -все работники допускаются к работе только после прохождения вводного противопожарного инструктажа, инструктажа на рабочем месте;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40995" algn="l"/>
                          <a:tab pos="2849880" algn="ctr"/>
                          <a:tab pos="5757545" algn="r"/>
                        </a:tabLst>
                      </a:pPr>
                      <a:r>
                        <a:rPr lang="ru-RU" sz="1100" dirty="0">
                          <a:effectLst/>
                        </a:rPr>
                        <a:t>     -приказом руководителя объекта назначен ответственный за обеспечение пожарной безопасности, который отвечает за своевременное выполнение требований пожарной безопасности в учреждении, предписаний, постановлений и иных законных требований государственного пожарного надзора;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40995" algn="l"/>
                          <a:tab pos="2849880" algn="ctr"/>
                          <a:tab pos="5757545" algn="r"/>
                        </a:tabLst>
                      </a:pPr>
                      <a:r>
                        <a:rPr lang="ru-RU" sz="1100" dirty="0">
                          <a:effectLst/>
                        </a:rPr>
                        <a:t> - регламентирован порядок осмотра и закрытия помещений по окончании работы;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18745" algn="l"/>
                          <a:tab pos="261620" algn="l"/>
                        </a:tabLst>
                      </a:pPr>
                      <a:r>
                        <a:rPr lang="ru-RU" sz="1100" dirty="0">
                          <a:effectLst/>
                        </a:rPr>
                        <a:t> - регламентированы действия работников при обнаружении пожара;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18745" algn="l"/>
                          <a:tab pos="261620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	-в  здании разработаны и на видных местах вывешены планы эвакуации людей в случае пожара, а также предусмотрена система оповещения людей о пожаре;</a:t>
                      </a:r>
                    </a:p>
                    <a:p>
                      <a:pPr indent="93980" algn="just">
                        <a:spcAft>
                          <a:spcPts val="0"/>
                        </a:spcAft>
                        <a:tabLst>
                          <a:tab pos="118745" algn="l"/>
                          <a:tab pos="261620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 - дополнение к схематическому плану эвакуации людей при пожаре разработана инструкция, определяющая действия персонала по обеспечению безопасной и быстрой эвакуации людей, по которой не реже одного раза в триместр проводятся практические тренировки по эвакуации обучающихся и работников;­</a:t>
                      </a:r>
                    </a:p>
                    <a:p>
                      <a:pPr indent="57785" algn="just">
                        <a:spcAft>
                          <a:spcPts val="0"/>
                        </a:spcAft>
                        <a:tabLst>
                          <a:tab pos="118745" algn="l"/>
                          <a:tab pos="261620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  -дороги, проезды и подъезды к зданию ,используемыми для целей пожаротушения, свободны для проезда пожарной техники, содержатся в исправном состоянии, а зимой очищаются от снега и льда;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18745" algn="l"/>
                          <a:tab pos="167640" algn="l"/>
                          <a:tab pos="261620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	 -курение на территории и в помещениях учреждения запрещается;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18745" algn="l"/>
                          <a:tab pos="167640" algn="l"/>
                          <a:tab pos="261620" algn="l"/>
                          <a:tab pos="320040" algn="l"/>
                          <a:tab pos="356235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	Приказом по учреждению запрещается: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18745" algn="l"/>
                          <a:tab pos="167640" algn="l"/>
                          <a:tab pos="261620" algn="l"/>
                          <a:tab pos="320040" algn="l"/>
                          <a:tab pos="356235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	- загромождать эвакуационные пути и выходы (в том числе проходы, коридоры, тамбуры,  лестничные площадки, марши лестниц, двери) различными материалами, изделиями, мусором и другими предметами, а также  забивать двери эвакуационных выходов;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60960" algn="l"/>
                          <a:tab pos="118745" algn="l"/>
                          <a:tab pos="167640" algn="l"/>
                          <a:tab pos="261620" algn="l"/>
                          <a:tab pos="320040" algn="l"/>
                          <a:tab pos="356235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	-хранить в тамбурах выходов (в том числе временно)  инвентарь и материалы;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60960" algn="l"/>
                          <a:tab pos="118745" algn="l"/>
                          <a:tab pos="167640" algn="l"/>
                          <a:tab pos="261620" algn="l"/>
                          <a:tab pos="320040" algn="l"/>
                          <a:tab pos="356235" algn="l"/>
                          <a:tab pos="5419090" algn="r"/>
                        </a:tabLst>
                      </a:pPr>
                      <a:r>
                        <a:rPr lang="ru-RU" sz="1100" dirty="0">
                          <a:effectLst/>
                        </a:rPr>
                        <a:t>  -у обслуживающего персонала имеются электрические фонари;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2524" marR="8252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9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Pictures\сайт\20160219_111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СХЕМА БЕЗОПАСНОГО МАРШРУТА ИЗ ШКОЛЫ ДОМОЙ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школа\Pictures\сайт\20160219_1120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6721" y="1600200"/>
            <a:ext cx="8572560" cy="5114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</a:rPr>
              <a:t>БЕЗОПАСНОСТЬ ДОРОЖНОГО ДВИЖЕНИЯ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школа\Pictures\сайт\20160219_1120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9596" y="1428736"/>
            <a:ext cx="9096404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9970943"/>
              </p:ext>
            </p:extLst>
          </p:nvPr>
        </p:nvGraphicFramePr>
        <p:xfrm>
          <a:off x="93665" y="998538"/>
          <a:ext cx="9720263" cy="5795962"/>
        </p:xfrm>
        <a:graphic>
          <a:graphicData uri="http://schemas.openxmlformats.org/drawingml/2006/table">
            <a:tbl>
              <a:tblPr/>
              <a:tblGrid>
                <a:gridCol w="610865"/>
                <a:gridCol w="5692928"/>
                <a:gridCol w="3416470"/>
              </a:tblGrid>
              <a:tr h="6343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060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60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7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99; детей 51чел.;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</a:t>
                      </a:r>
                    </a:p>
                  </a:txBody>
                  <a:tcPr marL="99052" marR="99052"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1-но этажное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метра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* 11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8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 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 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906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«ХУДИГСКАЯ СОШ»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характеристики объекта)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6796452"/>
              </p:ext>
            </p:extLst>
          </p:nvPr>
        </p:nvGraphicFramePr>
        <p:xfrm>
          <a:off x="96097" y="999399"/>
          <a:ext cx="9713460" cy="5765920"/>
        </p:xfrm>
        <a:graphic>
          <a:graphicData uri="http://schemas.openxmlformats.org/drawingml/2006/table">
            <a:tbl>
              <a:tblPr/>
              <a:tblGrid>
                <a:gridCol w="608432"/>
                <a:gridCol w="5688632"/>
                <a:gridCol w="3416396"/>
              </a:tblGrid>
              <a:tr h="6294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</a:p>
                  </a:txBody>
                  <a:tcPr marL="70761" marR="70761" marT="32652" marB="32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70761" marR="70761" marT="32652" marB="32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70761" marR="70761" marT="32652" marB="32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1009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70761" marR="70761" marT="32652" marB="32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70761" marR="70761" marT="32652" marB="32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 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 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70761" marR="70761" marT="32652" marB="32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5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61" marR="70761" marT="32652" marB="32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70761" marR="70761" marT="32652" marB="326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 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 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 распространяемые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61" marR="70761" marT="32652" marB="32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906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«ХУДИГСКАЯ СОШ»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характеристики объекта)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4917794"/>
              </p:ext>
            </p:extLst>
          </p:nvPr>
        </p:nvGraphicFramePr>
        <p:xfrm>
          <a:off x="71946" y="987912"/>
          <a:ext cx="9753323" cy="5810553"/>
        </p:xfrm>
        <a:graphic>
          <a:graphicData uri="http://schemas.openxmlformats.org/drawingml/2006/table">
            <a:tbl>
              <a:tblPr/>
              <a:tblGrid>
                <a:gridCol w="612832"/>
                <a:gridCol w="5730943"/>
                <a:gridCol w="3409548"/>
              </a:tblGrid>
              <a:tr h="653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</a:p>
                  </a:txBody>
                  <a:tcPr marL="99057" marR="99057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99057" marR="99057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99057" marR="99057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2060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 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 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 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 опасные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9057" marR="99057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6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6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06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электрощитовой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06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16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1; 5 тонн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L="99057" marR="99057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906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«ХУДИГСКАЯ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характеристики объекта)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372727"/>
              </p:ext>
            </p:extLst>
          </p:nvPr>
        </p:nvGraphicFramePr>
        <p:xfrm>
          <a:off x="63852" y="989347"/>
          <a:ext cx="9777600" cy="2486518"/>
        </p:xfrm>
        <a:graphic>
          <a:graphicData uri="http://schemas.openxmlformats.org/drawingml/2006/table">
            <a:tbl>
              <a:tblPr/>
              <a:tblGrid>
                <a:gridCol w="610356"/>
                <a:gridCol w="5686584"/>
                <a:gridCol w="3480660"/>
              </a:tblGrid>
              <a:tr h="6394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</a:p>
                  </a:txBody>
                  <a:tcPr marL="99057" marR="99057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99057" marR="99057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99057" marR="99057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90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ПГ- расстояние 50 м.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01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65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Автоматическая пожарная сигнализация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«Гранит – 5».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9057" marR="99057"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906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Худигская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характеристики объекта)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8570030"/>
              </p:ext>
            </p:extLst>
          </p:nvPr>
        </p:nvGraphicFramePr>
        <p:xfrm>
          <a:off x="128590" y="1021717"/>
          <a:ext cx="9648825" cy="4325941"/>
        </p:xfrm>
        <a:graphic>
          <a:graphicData uri="http://schemas.openxmlformats.org/drawingml/2006/table">
            <a:tbl>
              <a:tblPr/>
              <a:tblGrid>
                <a:gridCol w="602975"/>
                <a:gridCol w="2187311"/>
                <a:gridCol w="3178436"/>
                <a:gridCol w="3680103"/>
              </a:tblGrid>
              <a:tr h="528409"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539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02.09.2015 (Плановая)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ОНД по Агульскому району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12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5339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5339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206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516" marR="2751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906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Худигская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(лист учёта проверки надзорными органами)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4032</TotalTime>
  <Words>1122</Words>
  <Application>Microsoft Office PowerPoint</Application>
  <PresentationFormat>Лист A4 (210x297 мм)</PresentationFormat>
  <Paragraphs>369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Слайд 1</vt:lpstr>
      <vt:lpstr>Слайд 2</vt:lpstr>
      <vt:lpstr>СХЕМА БЕЗОПАСНОГО МАРШРУТА ИЗ ШКОЛЫ ДОМОЙ</vt:lpstr>
      <vt:lpstr>БЕЗОПАСНОСТЬ ДОРОЖНОГО ДВИЖЕНИЯ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МЧС</dc:creator>
  <cp:lastModifiedBy>школа</cp:lastModifiedBy>
  <cp:revision>317</cp:revision>
  <dcterms:modified xsi:type="dcterms:W3CDTF">2016-03-10T08:03:06Z</dcterms:modified>
</cp:coreProperties>
</file>